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96" r:id="rId2"/>
    <p:sldId id="297" r:id="rId3"/>
    <p:sldId id="302" r:id="rId4"/>
    <p:sldId id="337" r:id="rId5"/>
    <p:sldId id="348" r:id="rId6"/>
    <p:sldId id="349" r:id="rId7"/>
    <p:sldId id="350" r:id="rId8"/>
    <p:sldId id="300" r:id="rId9"/>
    <p:sldId id="295" r:id="rId10"/>
    <p:sldId id="301" r:id="rId11"/>
    <p:sldId id="303" r:id="rId12"/>
    <p:sldId id="261" r:id="rId13"/>
    <p:sldId id="311" r:id="rId14"/>
    <p:sldId id="308" r:id="rId15"/>
    <p:sldId id="346" r:id="rId16"/>
    <p:sldId id="312" r:id="rId17"/>
    <p:sldId id="313" r:id="rId18"/>
    <p:sldId id="324" r:id="rId19"/>
    <p:sldId id="314" r:id="rId20"/>
    <p:sldId id="322" r:id="rId21"/>
    <p:sldId id="325" r:id="rId22"/>
    <p:sldId id="309" r:id="rId23"/>
    <p:sldId id="327" r:id="rId24"/>
    <p:sldId id="310" r:id="rId25"/>
    <p:sldId id="326" r:id="rId26"/>
    <p:sldId id="331" r:id="rId27"/>
    <p:sldId id="332" r:id="rId28"/>
    <p:sldId id="333" r:id="rId29"/>
    <p:sldId id="334" r:id="rId30"/>
    <p:sldId id="335" r:id="rId31"/>
    <p:sldId id="336" r:id="rId32"/>
    <p:sldId id="347" r:id="rId33"/>
    <p:sldId id="338" r:id="rId34"/>
    <p:sldId id="339" r:id="rId35"/>
    <p:sldId id="340" r:id="rId36"/>
    <p:sldId id="345" r:id="rId37"/>
    <p:sldId id="406" r:id="rId38"/>
    <p:sldId id="344" r:id="rId39"/>
    <p:sldId id="373" r:id="rId40"/>
    <p:sldId id="374" r:id="rId41"/>
    <p:sldId id="399" r:id="rId42"/>
    <p:sldId id="400" r:id="rId43"/>
    <p:sldId id="401" r:id="rId44"/>
    <p:sldId id="403" r:id="rId45"/>
    <p:sldId id="404" r:id="rId46"/>
    <p:sldId id="405" r:id="rId47"/>
    <p:sldId id="407" r:id="rId48"/>
    <p:sldId id="408" r:id="rId49"/>
    <p:sldId id="409" r:id="rId50"/>
    <p:sldId id="410" r:id="rId51"/>
    <p:sldId id="411" r:id="rId52"/>
    <p:sldId id="412" r:id="rId53"/>
    <p:sldId id="413" r:id="rId54"/>
    <p:sldId id="414" r:id="rId55"/>
    <p:sldId id="415" r:id="rId56"/>
    <p:sldId id="416" r:id="rId57"/>
    <p:sldId id="417" r:id="rId58"/>
    <p:sldId id="418" r:id="rId59"/>
    <p:sldId id="305"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the tutorial" id="{DDE8DD22-B65B-4E28-9F29-690797D3DB05}">
          <p14:sldIdLst>
            <p14:sldId id="296"/>
            <p14:sldId id="297"/>
            <p14:sldId id="302"/>
            <p14:sldId id="337"/>
          </p14:sldIdLst>
        </p14:section>
        <p14:section name="Auto highlight" id="{12666BEC-665C-4E56-87DC-9427DEF860FB}">
          <p14:sldIdLst>
            <p14:sldId id="348"/>
            <p14:sldId id="349"/>
            <p14:sldId id="350"/>
          </p14:sldIdLst>
        </p14:section>
        <p14:section name="Spotlight" id="{8CD7C399-6355-4158-BCB9-F9597BC1ABA9}">
          <p14:sldIdLst>
            <p14:sldId id="300"/>
            <p14:sldId id="295"/>
            <p14:sldId id="301"/>
          </p14:sldIdLst>
        </p14:section>
        <p14:section name="Auto animate" id="{6FDF723C-725B-43A9-867B-50B5C5A22F3E}">
          <p14:sldIdLst>
            <p14:sldId id="303"/>
            <p14:sldId id="261"/>
            <p14:sldId id="311"/>
            <p14:sldId id="308"/>
            <p14:sldId id="346"/>
          </p14:sldIdLst>
        </p14:section>
        <p14:section name="Auto zoom" id="{9606B9C2-AF7E-4CB4-A456-1CB76A03EF99}">
          <p14:sldIdLst>
            <p14:sldId id="312"/>
            <p14:sldId id="313"/>
            <p14:sldId id="324"/>
            <p14:sldId id="314"/>
            <p14:sldId id="322"/>
          </p14:sldIdLst>
        </p14:section>
        <p14:section name="Auto crop" id="{DDB04417-8152-4521-BA24-82CCACEE4E79}">
          <p14:sldIdLst>
            <p14:sldId id="325"/>
            <p14:sldId id="309"/>
            <p14:sldId id="327"/>
          </p14:sldIdLst>
        </p14:section>
        <p14:section name="Auto narrate/captions" id="{A9769C45-8345-410D-A2DA-6DEBD5D41D7C}">
          <p14:sldIdLst>
            <p14:sldId id="310"/>
            <p14:sldId id="326"/>
            <p14:sldId id="331"/>
          </p14:sldIdLst>
        </p14:section>
        <p14:section name="Shapes Lab" id="{5FA21AB1-D2E0-43AB-9D6E-D4B133EACC31}">
          <p14:sldIdLst>
            <p14:sldId id="332"/>
            <p14:sldId id="333"/>
            <p14:sldId id="334"/>
          </p14:sldIdLst>
        </p14:section>
        <p14:section name="Colors Lab" id="{4D9F6F7A-AD11-477C-BD7D-CDEDBF639F04}">
          <p14:sldIdLst>
            <p14:sldId id="335"/>
            <p14:sldId id="336"/>
            <p14:sldId id="347"/>
          </p14:sldIdLst>
        </p14:section>
        <p14:section name="Effects lab" id="{DEF35951-C106-489A-BB45-7A7C25984DE3}">
          <p14:sldIdLst>
            <p14:sldId id="338"/>
            <p14:sldId id="339"/>
            <p14:sldId id="340"/>
            <p14:sldId id="345"/>
            <p14:sldId id="406"/>
            <p14:sldId id="344"/>
          </p14:sldIdLst>
        </p14:section>
        <p14:section name="Agenda Lab" id="{D30EE640-5A8D-4C4E-B791-6DB4189C7B56}">
          <p14:sldIdLst>
            <p14:sldId id="373"/>
            <p14:sldId id="374"/>
            <p14:sldId id="399"/>
            <p14:sldId id="400"/>
            <p14:sldId id="401"/>
          </p14:sldIdLst>
        </p14:section>
        <p14:section name="Picture Slides Lab" id="{0A96FF8A-1EBC-467F-980E-0A89A1EF7B3B}">
          <p14:sldIdLst>
            <p14:sldId id="403"/>
            <p14:sldId id="404"/>
            <p14:sldId id="405"/>
          </p14:sldIdLst>
        </p14:section>
        <p14:section name="Timer Lab" id="{D542490D-7B8B-40B5-8789-233834237120}">
          <p14:sldIdLst>
            <p14:sldId id="407"/>
            <p14:sldId id="408"/>
          </p14:sldIdLst>
        </p14:section>
        <p14:section name="Sync Lab" id="{CD806D83-BD4A-4548-BFE7-6AA77F1F4565}">
          <p14:sldIdLst>
            <p14:sldId id="409"/>
            <p14:sldId id="410"/>
            <p14:sldId id="411"/>
          </p14:sldIdLst>
        </p14:section>
        <p14:section name="Crop Lab" id="{5B8AFD11-7385-44C9-B79B-D329A4532456}">
          <p14:sldIdLst>
            <p14:sldId id="412"/>
            <p14:sldId id="413"/>
            <p14:sldId id="414"/>
            <p14:sldId id="415"/>
          </p14:sldIdLst>
        </p14:section>
        <p14:section name="Paste Lab" id="{7754005C-3F15-4CEB-965F-27CB589E630B}">
          <p14:sldIdLst>
            <p14:sldId id="416"/>
            <p14:sldId id="417"/>
            <p14:sldId id="418"/>
          </p14:sldIdLst>
        </p14:section>
        <p14:section name="Wrap up" id="{5BBA1A93-B239-4917-BAC7-9CBE7A60C0BF}">
          <p14:sldIdLst>
            <p14:sldId id="30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916" autoAdjust="0"/>
  </p:normalViewPr>
  <p:slideViewPr>
    <p:cSldViewPr>
      <p:cViewPr varScale="1">
        <p:scale>
          <a:sx n="83" d="100"/>
          <a:sy n="83" d="100"/>
        </p:scale>
        <p:origin x="1212" y="84"/>
      </p:cViewPr>
      <p:guideLst>
        <p:guide orient="horz" pos="2160"/>
        <p:guide pos="2880"/>
      </p:guideLst>
    </p:cSldViewPr>
  </p:slideViewPr>
  <p:notesTextViewPr>
    <p:cViewPr>
      <p:scale>
        <a:sx n="100" d="100"/>
        <a:sy n="100" d="100"/>
      </p:scale>
      <p:origin x="0" y="0"/>
    </p:cViewPr>
  </p:notesTextViewPr>
  <p:sorterViewPr>
    <p:cViewPr>
      <p:scale>
        <a:sx n="81" d="100"/>
        <a:sy n="81" d="100"/>
      </p:scale>
      <p:origin x="0" y="25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13:45.777"/>
    </inkml:context>
    <inkml:brush xml:id="br0">
      <inkml:brushProperty name="width" value="0.15875" units="cm"/>
      <inkml:brushProperty name="height" value="0.15875" units="cm"/>
      <inkml:brushProperty name="color" value="#E46C0A"/>
      <inkml:brushProperty name="fitToCurve" value="1"/>
    </inkml:brush>
  </inkml:definitions>
  <inkml:trace contextRef="#ctx0" brushRef="#br0">86 0 82,'0'5'50,"-6"4"-50,-10-9 2,-13 0 10,25 0 4,4 0-13,0 0-6,0 0 0,0 0 4,0 0 2,0 0 5,0 0 7,0 0-2,0 0-4,0 0-3,0 0 0,0 0 1,0 0 1,0 0 6,0 0 4,0 0-1,-3 0 3,3 3-5,0-3-4,0 0-3,0 0-2,-3 0-2,3 3 2,0-3 1,-3 0 0,3 0 0,0 0 1,0 3-3,0-3-1,0 5 0,-3 10-1,-4 2 2,4 12-2,-4-5-1,7 10 1,-3-8 4,3 6-4,0 9-2,0-6 2,0 8 0,0-6-2,0 7 1,0-3 1,3 3-2,7-1-1,0 3 2,-1 3 0,8 1 2,-1 2-2,-7-6-1,4 0 2,3 4 0,7-4 1,-7 1-1,4-1-1,2 1-1,-4-1 4,6-1 0,2 3-8,-5-2 6,5-3-2,3-2 1,0-6 0,-3 2 0,3 0-1,-6-5-2,-4 1 4,7-5-2,3 4 0,-3 3 0,6-6-1,0 6 1,1-3 0,5 0 0,1 5-1,-10-2-1,5-3 1,0 0 0,-5-3 1,5-1 1,-5-1-2,4 2 1,-1-6-1,-6 3-1,-1-5 1,-8-5 0,-5-4 0,-2-6 0,0 0 1,-4 0 0,-3 0-1,7-4 2,-7 2-4,-3-4 2,4 2 0,-4-2 2,3 0 0,-3 0-1,0 0 2,0 0-1,0 0 0,0 0 1,0 0-1,0 0 1,0 0-1,0 0 1,0 0 1,0 0-1,0 0 0,0 0-2,0 0 0,0 0-1,0 0 1,0 0 2,0 0-2,0 0 1,0 0-2,0 0 1,0 0 0,0 0 0,0 0-1,0 0 0,0 0 1,0 0 0,0 0 0,0 0 1,0 0 1,0 0-2,0 0 1,0 0 0,0 0 0,0 0 0,0 0 0,0 0 0,0 0-2,0 0 0,0 0 1,-3-2 1,-4-2-1,-6 2 1,0-4-1,0 3-2,-3-3 1,-3 6 0,-4-3 0,4 3 0,3 0-1,-3 0 1,2 0-1,-5 0-3,2 0 1,-4 0 1,3 0 1,5 0 2,3 3-1,0 0 1,0 0 0,8 0-1,2-3 0,0 0 0,-2 0 0,3 0 0,-1 0 0,3 0 0,-3 0 0,-2 0-1,0 0 1,-1 0 0,6 2 0,-5-2 0,5 0-1,0 0-1,0 0 0,0 0-1,0 0 0,0 0 2,0 0-2,0 0-1,0 0-1,0 0-2,0 0 1,0 0-2,0 0-1,0 0 5,0 0 3,8 0 0,8 0 1,2 0 0,8 0 0,-7 0 1,10 0 0,0 0-1,-6 0-1,3 0 1,-4 0 0,4 0 0,-6 0 0,5 0 1,-12 0-1,0 0 0,0 0 0,0 0 0,3 0 0,-6 0 0,0 6 1,-1-2-1,-2-4-1,-1 2 1,-3 1 0,1-3 0,-1 3 1,0-3-1,0 0 0,0 3 0,1-3 0,-4 0 0,6 0 0,-6 0 0,0 0 1,0 0-1,0 0 1,0 3-1,0-3 1,0 0-1,0 0 1,0 0 0,0 0 3,0 0-2,0 0 1,0 0 0,0 0 0,0 0 1,0 0 0,0 0-2,0 0 1,0 0-1,0 0 1,0 0-2,0 0 1,0 0 0,0 0-1,0 0 0,0 0 0,0 0-1,0 0 2,0 0-1,0 0 0,0-12-2,0-2 2,-6-4-1,-4-2 0,4 0 1,-1-1-2,1 0 1,2 5 0,-2-5-1,3-1 1,0 4 0,3-3 0,-4 4 0,1 6 1,0 2 0,0-2-1,-1-1 0,4 3 0,-3 0 0,3 4 0,0-1 0,-3 0 0,3 1 0,0 1 0,0-1 0,0 5 1,0-4-1,-7 4 0,7 0 0,0 0 1,0 0-1,0 0 1,0 0-1,0 0 1,0 0-1,-3 0 0,3 0-1,0 0 0,-3 0-1,3 0-19,0 0-50,0 0-153</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00:12.098"/>
    </inkml:context>
    <inkml:brush xml:id="br0">
      <inkml:brushProperty name="width" value="0.15875" units="cm"/>
      <inkml:brushProperty name="height" value="0.15875" units="cm"/>
      <inkml:brushProperty name="color" value="#E46C0A"/>
      <inkml:brushProperty name="fitToCurve" value="1"/>
    </inkml:brush>
  </inkml:definitions>
  <inkml:traceGroup>
    <inkml:annotationXML>
      <emma:emma xmlns:emma="http://www.w3.org/2003/04/emma" version="1.0">
        <emma:interpretation id="{1778EFF0-81A5-4394-8665-3EC90FEE5ACE}" emma:medium="tactile" emma:mode="ink">
          <msink:context xmlns:msink="http://schemas.microsoft.com/ink/2010/main" type="inkDrawing" rotatedBoundingBox="5378,2667 6531,4749 6130,4971 4977,2889" semanticType="callout" shapeName="Other"/>
        </emma:interpretation>
      </emma:emma>
    </inkml:annotationXML>
    <inkml:trace contextRef="#ctx0" brushRef="#br0">86 0 82,'0'7'50,"-6"6"-50,-10-13 2,-13 0 10,25 0 4,4 0-13,0 0-6,0 0 0,0 0 4,0 0 2,0 0 5,0 0 7,0 0-2,0 0-4,0 0-3,0 0 0,0 0 1,0 0 1,0 0 6,0 0 4,0 0-1,-3 0 3,3 5-5,0-5-4,0 0-3,0 0-2,-3 0-2,3 5 2,0-5 1,-3 0 0,3 0 0,0 0 1,0 4-3,0-4-1,0 8 0,-3 14-1,-4 3 2,4 19-2,-4-9-1,7 16 1,-3-13 4,3 9-4,0 14-2,0-9 2,0 13 0,0-11-2,0 12 1,0-6 1,3 5-2,7-1-1,0 5 2,-1 4 0,8 0 2,-1 5-2,-7-9-1,4 0 2,3 4 0,7-4 1,-7 0-1,4 0-1,2 0-1,-4 0 4,6-2 0,2 3-8,-5-1 6,5-5-2,3-3 1,0-9 0,-3 3 0,3 0-1,-6-8-2,-4 2 4,7-6-2,3 4 0,-3 5 0,6-9-1,0 8 1,1-3 0,5-1 0,1 9-1,-10-4-1,5-5 1,0 0 0,-5-3 1,5-2 1,-5-3-2,4 4 1,-1-9-1,-6 6-1,-1-10 1,-8-6 0,-5-6 0,-2-9 0,0-1 1,-4 2 0,-3-1-1,7-6 2,-7 2-4,-3-5 2,4 4 0,-4-4 2,3 0 0,-3 0-1,0 0 2,0 0-1,0 0 0,0 0 1,0 0-1,0 0 1,0 0-1,0 0 1,0 0 1,0 0-1,0 0 0,0 0-2,0 0 0,0 0-1,0 0 1,0 0 2,0 0-2,0 0 1,0 0-2,0 0 1,0 0 0,0 0 0,0 0-1,0 0 0,0 0 1,0 0 0,0 0 0,0 0 1,0 0 1,0 0-2,0 0 1,0 0 0,0 0 0,0 0 0,0 0 0,0 0 0,0 0-2,0 0 0,0 0 1,-3-4 1,-4-1-1,-6 2 1,0-6-1,0 4-2,-3-3 1,-3 8 0,-4-5 0,4 5 0,3 0-1,-3 0 1,2 0-1,-5 0-3,2 0 1,-4 0 1,3 0 1,5 0 2,3 5-1,0-2 1,0 2 0,8 0-1,2-5 0,0 0 0,-2 0 0,3 0 0,-1 0 0,3 0 0,-3 0 0,-2 0-1,0 0 1,-1 0 0,6 2 0,-5-2 0,5 0-1,0 0-1,0 0 0,0 0-1,0 0 0,0 0 2,0 0-2,0 0-1,0 0-1,0 0-2,0 0 1,0 0-2,0 0-1,0 0 5,0 0 3,8 0 0,8 0 1,2 0 0,8 0 0,-7 0 1,10 0 0,0 0-1,-6 0-1,3 0 1,-4 0 0,4 0 0,-6 0 0,5 0 1,-12 0-1,0 0 0,0 0 0,0 0 0,3 0 0,-6 0 0,0 10 1,-1-5-1,-2-5-1,-1 4 1,-3 0 0,1-4 0,-1 4 1,0-4-1,0 0 0,0 5 0,1-5 0,-4 0 0,6 0 0,-6 0 0,0 0 1,0 0-1,0 0 1,0 5-1,0-5 1,0 0-1,0 0 1,0 0 0,0 0 3,0 0-2,0 0 1,0 0 0,0 0 0,0 0 1,0 0 0,0 0-2,0 0 1,0 0-1,0 0 1,0 0-2,0 0 1,0 0 0,0 0-1,0 0 0,0 0 0,0 0-1,0 0 2,0 0-1,0 0 0,0-18-2,0-3 2,-6-6-1,-4-3 0,4 0 1,-1 0-2,1-2 1,2 8 0,-2-6-1,3-4 1,0 8 0,3-5 0,-4 6 0,1 8 1,0 4 0,0-4-1,-1 0 0,4 4 0,-3-1 0,3 6 0,0-1 0,-3 1 0,3 0 0,0 3 0,0-4 0,0 9 1,0-5-1,-7 5 0,7 0 0,0 0 1,0 0-1,0 0 1,0 0-1,0 0 1,0 0-1,-3 0 0,3 0-1,0 0 0,-3 0-1,3 0-19,0 0-50,0 0-153</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86CC0F-BBF3-4E07-94E0-0549B7D560A9}" type="datetimeFigureOut">
              <a:rPr lang="en-SG" smtClean="0"/>
              <a:t>25/5/2017</a:t>
            </a:fld>
            <a:endParaRPr lang="en-S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15B511-83B7-463E-ACD1-0C1C081EBBC4}" type="slidenum">
              <a:rPr lang="en-SG" smtClean="0"/>
              <a:t>‹#›</a:t>
            </a:fld>
            <a:endParaRPr lang="en-SG"/>
          </a:p>
        </p:txBody>
      </p:sp>
    </p:spTree>
    <p:extLst>
      <p:ext uri="{BB962C8B-B14F-4D97-AF65-F5344CB8AC3E}">
        <p14:creationId xmlns:p14="http://schemas.microsoft.com/office/powerpoint/2010/main" val="3812401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a:t>
            </a:r>
            <a:r>
              <a:rPr lang="en-US" baseline="0" dirty="0" smtClean="0"/>
              <a:t> credit: Wikipedia</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15</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36</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37</a:t>
            </a:fld>
            <a:endParaRPr lang="en-SG"/>
          </a:p>
        </p:txBody>
      </p:sp>
    </p:spTree>
    <p:extLst>
      <p:ext uri="{BB962C8B-B14F-4D97-AF65-F5344CB8AC3E}">
        <p14:creationId xmlns:p14="http://schemas.microsoft.com/office/powerpoint/2010/main" val="2035443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38</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40</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41</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42</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43</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[[Picture taken from https://flic.kr/p/5s5APp on 3/19/2016 4:47:38 PM]]
</a:t>
            </a:r>
            <a:endParaRPr lang="en-SG"/>
          </a:p>
        </p:txBody>
      </p:sp>
      <p:sp>
        <p:nvSpPr>
          <p:cNvPr id="4" name="Slide Number Placeholder 3"/>
          <p:cNvSpPr>
            <a:spLocks noGrp="1"/>
          </p:cNvSpPr>
          <p:nvPr>
            <p:ph type="sldNum" sz="quarter" idx="10"/>
          </p:nvPr>
        </p:nvSpPr>
        <p:spPr/>
        <p:txBody>
          <a:bodyPr/>
          <a:lstStyle/>
          <a:p>
            <a:fld id="{0015B511-83B7-463E-ACD1-0C1C081EBBC4}" type="slidenum">
              <a:rPr lang="en-SG" smtClean="0"/>
              <a:t>44</a:t>
            </a:fld>
            <a:endParaRPr lang="en-SG"/>
          </a:p>
        </p:txBody>
      </p:sp>
    </p:spTree>
    <p:extLst>
      <p:ext uri="{BB962C8B-B14F-4D97-AF65-F5344CB8AC3E}">
        <p14:creationId xmlns:p14="http://schemas.microsoft.com/office/powerpoint/2010/main" val="3943189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Picture Slides Lab Demo Slide</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46</a:t>
            </a:fld>
            <a:endParaRPr lang="en-SG"/>
          </a:p>
        </p:txBody>
      </p:sp>
    </p:spTree>
    <p:extLst>
      <p:ext uri="{BB962C8B-B14F-4D97-AF65-F5344CB8AC3E}">
        <p14:creationId xmlns:p14="http://schemas.microsoft.com/office/powerpoint/2010/main" val="2184263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48</a:t>
            </a:fld>
            <a:endParaRPr lang="en-SG"/>
          </a:p>
        </p:txBody>
      </p:sp>
    </p:spTree>
    <p:extLst>
      <p:ext uri="{BB962C8B-B14F-4D97-AF65-F5344CB8AC3E}">
        <p14:creationId xmlns:p14="http://schemas.microsoft.com/office/powerpoint/2010/main" val="1851774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a:t>
            </a:r>
            <a:r>
              <a:rPr lang="en-US" baseline="0" dirty="0" smtClean="0"/>
              <a:t> play at the beginning.</a:t>
            </a:r>
          </a:p>
          <a:p>
            <a:r>
              <a:rPr lang="en-US" baseline="0" dirty="0" smtClean="0"/>
              <a:t>[</a:t>
            </a:r>
            <a:r>
              <a:rPr lang="en-US" baseline="0" dirty="0" err="1" smtClean="0"/>
              <a:t>afterClick</a:t>
            </a:r>
            <a:r>
              <a:rPr lang="en-US" baseline="0" dirty="0" smtClean="0"/>
              <a:t>] This will play after you click.</a:t>
            </a:r>
          </a:p>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22</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When</a:t>
            </a:r>
            <a:r>
              <a:rPr lang="en-SG" baseline="0" dirty="0" smtClean="0"/>
              <a:t> selecting a shape, ensure that the shape is selected, not the text in the shape</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50</a:t>
            </a:fld>
            <a:endParaRPr lang="en-SG"/>
          </a:p>
        </p:txBody>
      </p:sp>
    </p:spTree>
    <p:extLst>
      <p:ext uri="{BB962C8B-B14F-4D97-AF65-F5344CB8AC3E}">
        <p14:creationId xmlns:p14="http://schemas.microsoft.com/office/powerpoint/2010/main" val="2508888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53</a:t>
            </a:fld>
            <a:endParaRPr lang="en-SG"/>
          </a:p>
        </p:txBody>
      </p:sp>
    </p:spTree>
    <p:extLst>
      <p:ext uri="{BB962C8B-B14F-4D97-AF65-F5344CB8AC3E}">
        <p14:creationId xmlns:p14="http://schemas.microsoft.com/office/powerpoint/2010/main" val="3485432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54</a:t>
            </a:fld>
            <a:endParaRPr lang="en-SG"/>
          </a:p>
        </p:txBody>
      </p:sp>
    </p:spTree>
    <p:extLst>
      <p:ext uri="{BB962C8B-B14F-4D97-AF65-F5344CB8AC3E}">
        <p14:creationId xmlns:p14="http://schemas.microsoft.com/office/powerpoint/2010/main" val="2595200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55</a:t>
            </a:fld>
            <a:endParaRPr lang="en-SG"/>
          </a:p>
        </p:txBody>
      </p:sp>
    </p:spTree>
    <p:extLst>
      <p:ext uri="{BB962C8B-B14F-4D97-AF65-F5344CB8AC3E}">
        <p14:creationId xmlns:p14="http://schemas.microsoft.com/office/powerpoint/2010/main" val="1561835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57</a:t>
            </a:fld>
            <a:endParaRPr lang="en-SG"/>
          </a:p>
        </p:txBody>
      </p:sp>
    </p:spTree>
    <p:extLst>
      <p:ext uri="{BB962C8B-B14F-4D97-AF65-F5344CB8AC3E}">
        <p14:creationId xmlns:p14="http://schemas.microsoft.com/office/powerpoint/2010/main" val="3721564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58</a:t>
            </a:fld>
            <a:endParaRPr lang="en-SG"/>
          </a:p>
        </p:txBody>
      </p:sp>
    </p:spTree>
    <p:extLst>
      <p:ext uri="{BB962C8B-B14F-4D97-AF65-F5344CB8AC3E}">
        <p14:creationId xmlns:p14="http://schemas.microsoft.com/office/powerpoint/2010/main" val="4230057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a:t>
            </a:r>
            <a:r>
              <a:rPr lang="en-US" baseline="0" dirty="0" smtClean="0"/>
              <a:t> play at the beginning.</a:t>
            </a:r>
          </a:p>
          <a:p>
            <a:r>
              <a:rPr lang="en-US" baseline="0" dirty="0" smtClean="0"/>
              <a:t>[</a:t>
            </a:r>
            <a:r>
              <a:rPr lang="en-US" baseline="0" dirty="0" err="1" smtClean="0"/>
              <a:t>afterClick</a:t>
            </a:r>
            <a:r>
              <a:rPr lang="en-US" baseline="0" dirty="0" smtClean="0"/>
              <a:t>] This will play after you click.</a:t>
            </a:r>
          </a:p>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23</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a:t>
            </a:r>
            <a:r>
              <a:rPr lang="en-US" baseline="0" dirty="0" smtClean="0"/>
              <a:t> play at the beginning.</a:t>
            </a:r>
          </a:p>
          <a:p>
            <a:r>
              <a:rPr lang="en-US" baseline="0" dirty="0" smtClean="0"/>
              <a:t>[</a:t>
            </a:r>
            <a:r>
              <a:rPr lang="en-US" baseline="0" dirty="0" err="1" smtClean="0"/>
              <a:t>afterClick</a:t>
            </a:r>
            <a:r>
              <a:rPr lang="en-US" baseline="0" dirty="0" smtClean="0"/>
              <a:t>] This will play after you click.</a:t>
            </a:r>
          </a:p>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25</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This will</a:t>
            </a:r>
            <a:r>
              <a:rPr lang="en-US" altLang="zh-CN" baseline="0" dirty="0" smtClean="0"/>
              <a:t> play at the beginning.</a:t>
            </a:r>
          </a:p>
          <a:p>
            <a:r>
              <a:rPr lang="en-US" altLang="zh-CN" baseline="0" dirty="0" smtClean="0"/>
              <a:t>[</a:t>
            </a:r>
            <a:r>
              <a:rPr lang="en-US" altLang="zh-CN" baseline="0" dirty="0" err="1" smtClean="0"/>
              <a:t>afterClick</a:t>
            </a:r>
            <a:r>
              <a:rPr lang="en-US" altLang="zh-CN" baseline="0" dirty="0" smtClean="0"/>
              <a:t>] This will play after you click.</a:t>
            </a:r>
          </a:p>
        </p:txBody>
      </p:sp>
      <p:sp>
        <p:nvSpPr>
          <p:cNvPr id="4" name="Slide Number Placeholder 3"/>
          <p:cNvSpPr>
            <a:spLocks noGrp="1"/>
          </p:cNvSpPr>
          <p:nvPr>
            <p:ph type="sldNum" sz="quarter" idx="10"/>
          </p:nvPr>
        </p:nvSpPr>
        <p:spPr/>
        <p:txBody>
          <a:bodyPr/>
          <a:lstStyle/>
          <a:p>
            <a:fld id="{0015B511-83B7-463E-ACD1-0C1C081EBBC4}" type="slidenum">
              <a:rPr lang="en-SG" smtClean="0"/>
              <a:t>26</a:t>
            </a:fld>
            <a:endParaRPr lang="en-SG"/>
          </a:p>
        </p:txBody>
      </p:sp>
    </p:spTree>
    <p:extLst>
      <p:ext uri="{BB962C8B-B14F-4D97-AF65-F5344CB8AC3E}">
        <p14:creationId xmlns:p14="http://schemas.microsoft.com/office/powerpoint/2010/main" val="2911926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28</a:t>
            </a:fld>
            <a:endParaRPr lang="en-SG"/>
          </a:p>
        </p:txBody>
      </p:sp>
    </p:spTree>
    <p:extLst>
      <p:ext uri="{BB962C8B-B14F-4D97-AF65-F5344CB8AC3E}">
        <p14:creationId xmlns:p14="http://schemas.microsoft.com/office/powerpoint/2010/main" val="2803535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29</a:t>
            </a:fld>
            <a:endParaRPr lang="en-SG"/>
          </a:p>
        </p:txBody>
      </p:sp>
    </p:spTree>
    <p:extLst>
      <p:ext uri="{BB962C8B-B14F-4D97-AF65-F5344CB8AC3E}">
        <p14:creationId xmlns:p14="http://schemas.microsoft.com/office/powerpoint/2010/main" val="1473495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34</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35</a:t>
            </a:fld>
            <a:endParaRPr lang="en-SG"/>
          </a:p>
        </p:txBody>
      </p:sp>
    </p:spTree>
    <p:extLst>
      <p:ext uri="{BB962C8B-B14F-4D97-AF65-F5344CB8AC3E}">
        <p14:creationId xmlns:p14="http://schemas.microsoft.com/office/powerpoint/2010/main" val="1548716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1D8BD707-D9CF-40AE-B4C6-C98DA3205C09}" type="datetimeFigureOut">
              <a:rPr lang="en-US" smtClean="0"/>
              <a:pPr/>
              <a:t>5/25/2017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1454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5/25/2017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5/25/2017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5/25/2017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image" Target="../media/image25.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4.wmf"/><Relationship Id="rId5" Type="http://schemas.microsoft.com/office/2007/relationships/hdphoto" Target="../media/hdphoto2.wdp"/><Relationship Id="rId10" Type="http://schemas.openxmlformats.org/officeDocument/2006/relationships/image" Target="../media/image23.wmf"/><Relationship Id="rId4" Type="http://schemas.openxmlformats.org/officeDocument/2006/relationships/image" Target="../media/image19.png"/><Relationship Id="rId9" Type="http://schemas.openxmlformats.org/officeDocument/2006/relationships/image" Target="../media/image22.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2.wmf"/><Relationship Id="rId7" Type="http://schemas.microsoft.com/office/2007/relationships/hdphoto" Target="../media/hdphoto1.wdp"/><Relationship Id="rId12" Type="http://schemas.openxmlformats.org/officeDocument/2006/relationships/image" Target="../media/image26.png"/><Relationship Id="rId2" Type="http://schemas.openxmlformats.org/officeDocument/2006/relationships/image" Target="../media/image21.wmf"/><Relationship Id="rId1" Type="http://schemas.openxmlformats.org/officeDocument/2006/relationships/slideLayout" Target="../slideLayouts/slideLayout2.xml"/><Relationship Id="rId6" Type="http://schemas.openxmlformats.org/officeDocument/2006/relationships/image" Target="../media/image18.jpeg"/><Relationship Id="rId11" Type="http://schemas.microsoft.com/office/2007/relationships/hdphoto" Target="../media/hdphoto3.wdp"/><Relationship Id="rId5" Type="http://schemas.openxmlformats.org/officeDocument/2006/relationships/image" Target="../media/image24.wmf"/><Relationship Id="rId10" Type="http://schemas.openxmlformats.org/officeDocument/2006/relationships/image" Target="../media/image20.jpeg"/><Relationship Id="rId4" Type="http://schemas.openxmlformats.org/officeDocument/2006/relationships/image" Target="../media/image23.wmf"/><Relationship Id="rId9" Type="http://schemas.microsoft.com/office/2007/relationships/hdphoto" Target="../media/hdphoto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hyperlink" Target="http://powerpointlabs.inf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8" Type="http://schemas.openxmlformats.org/officeDocument/2006/relationships/hyperlink" Target="http://www.comp.nus.edu.sg/~pptlabs/docs.html" TargetMode="External"/><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4.jpeg"/><Relationship Id="rId5" Type="http://schemas.openxmlformats.org/officeDocument/2006/relationships/image" Target="../media/image63.jpg"/><Relationship Id="rId4" Type="http://schemas.openxmlformats.org/officeDocument/2006/relationships/notesSlide" Target="../notesSlides/notesSlide17.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hyperlink" Target="http://www.comp.nus.edu.sg/~pptlabs/docs.html#picture-slides-lab" TargetMode="Externa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5.jpeg"/></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59.xml.rels><?xml version="1.0" encoding="UTF-8" standalone="yes"?>
<Relationships xmlns="http://schemas.openxmlformats.org/package/2006/relationships"><Relationship Id="rId3" Type="http://schemas.openxmlformats.org/officeDocument/2006/relationships/hyperlink" Target="mailto:pptlabs@comp.nus.edu.sg" TargetMode="External"/><Relationship Id="rId2" Type="http://schemas.openxmlformats.org/officeDocument/2006/relationships/hyperlink" Target="http://www.comp.nus.edu.sg/~pptlabs/docs.html" TargetMode="Externa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powerpointlabs.info/docs.html"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685800"/>
            <a:ext cx="7772400" cy="1470025"/>
          </a:xfrm>
        </p:spPr>
        <p:txBody>
          <a:bodyPr/>
          <a:lstStyle/>
          <a:p>
            <a:r>
              <a:rPr lang="en-US" dirty="0" smtClean="0">
                <a:solidFill>
                  <a:srgbClr val="0070C0"/>
                </a:solidFill>
              </a:rPr>
              <a:t>Congratulations on installing</a:t>
            </a:r>
            <a:endParaRPr lang="en-SG" dirty="0">
              <a:solidFill>
                <a:srgbClr val="0070C0"/>
              </a:solidFill>
            </a:endParaRPr>
          </a:p>
        </p:txBody>
      </p:sp>
      <p:sp>
        <p:nvSpPr>
          <p:cNvPr id="5" name="Subtitle 4"/>
          <p:cNvSpPr>
            <a:spLocks noGrp="1"/>
          </p:cNvSpPr>
          <p:nvPr>
            <p:ph type="subTitle" idx="1"/>
          </p:nvPr>
        </p:nvSpPr>
        <p:spPr>
          <a:xfrm>
            <a:off x="1371600" y="4724400"/>
            <a:ext cx="6400800" cy="1143000"/>
          </a:xfrm>
        </p:spPr>
        <p:txBody>
          <a:bodyPr/>
          <a:lstStyle/>
          <a:p>
            <a:r>
              <a:rPr lang="en-US" dirty="0" smtClean="0"/>
              <a:t>Let’s take a quick tour of </a:t>
            </a:r>
            <a:br>
              <a:rPr lang="en-US" dirty="0" smtClean="0"/>
            </a:br>
            <a:r>
              <a:rPr lang="en-US" dirty="0" smtClean="0"/>
              <a:t>the main features.</a:t>
            </a:r>
            <a:endParaRPr lang="en-SG"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2514600"/>
            <a:ext cx="4435475" cy="1194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08406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626" y="4724400"/>
            <a:ext cx="1019280" cy="1170795"/>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31" name="TextBox 30"/>
          <p:cNvSpPr txBox="1"/>
          <p:nvPr/>
        </p:nvSpPr>
        <p:spPr>
          <a:xfrm>
            <a:off x="304800" y="533400"/>
            <a:ext cx="8384190" cy="800219"/>
          </a:xfrm>
          <a:prstGeom prst="rect">
            <a:avLst/>
          </a:prstGeom>
          <a:noFill/>
        </p:spPr>
        <p:txBody>
          <a:bodyPr wrap="square" rtlCol="0">
            <a:spAutoFit/>
          </a:bodyPr>
          <a:lstStyle/>
          <a:p>
            <a:r>
              <a:rPr lang="en-US" sz="2800" b="1" dirty="0" smtClean="0">
                <a:solidFill>
                  <a:schemeClr val="accent6">
                    <a:lumMod val="75000"/>
                  </a:schemeClr>
                </a:solidFill>
              </a:rPr>
              <a:t>3.</a:t>
            </a:r>
            <a:r>
              <a:rPr lang="en-US" dirty="0" smtClean="0">
                <a:solidFill>
                  <a:schemeClr val="accent6">
                    <a:lumMod val="75000"/>
                  </a:schemeClr>
                </a:solidFill>
              </a:rPr>
              <a:t> Did you notice the new slide with a spotlight? You can press </a:t>
            </a:r>
            <a:r>
              <a:rPr lang="en-US" dirty="0" err="1" smtClean="0">
                <a:solidFill>
                  <a:schemeClr val="accent6">
                    <a:lumMod val="75000"/>
                  </a:schemeClr>
                </a:solidFill>
              </a:rPr>
              <a:t>Ctrl+Z</a:t>
            </a:r>
            <a:r>
              <a:rPr lang="en-US" dirty="0" smtClean="0">
                <a:solidFill>
                  <a:schemeClr val="accent6">
                    <a:lumMod val="75000"/>
                  </a:schemeClr>
                </a:solidFill>
              </a:rPr>
              <a:t> (Undo) to reverse the effect.</a:t>
            </a:r>
            <a:endParaRPr lang="en-SG" dirty="0">
              <a:solidFill>
                <a:schemeClr val="accent6">
                  <a:lumMod val="75000"/>
                </a:schemeClr>
              </a:solidFill>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447800"/>
            <a:ext cx="2210895" cy="16581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304800" y="3505200"/>
            <a:ext cx="8384190" cy="800219"/>
          </a:xfrm>
          <a:prstGeom prst="rect">
            <a:avLst/>
          </a:prstGeom>
          <a:noFill/>
        </p:spPr>
        <p:txBody>
          <a:bodyPr wrap="square" rtlCol="0">
            <a:spAutoFit/>
          </a:bodyPr>
          <a:lstStyle/>
          <a:p>
            <a:r>
              <a:rPr lang="en-US" sz="2800" b="1" dirty="0" smtClean="0">
                <a:solidFill>
                  <a:schemeClr val="accent6">
                    <a:lumMod val="75000"/>
                  </a:schemeClr>
                </a:solidFill>
              </a:rPr>
              <a:t>4.</a:t>
            </a:r>
            <a:r>
              <a:rPr lang="en-US" dirty="0" smtClean="0">
                <a:solidFill>
                  <a:schemeClr val="accent6">
                    <a:lumMod val="75000"/>
                  </a:schemeClr>
                </a:solidFill>
              </a:rPr>
              <a:t> You can also adjust the darkness (transparency), softness of the edges, and the color of the spotlight</a:t>
            </a:r>
            <a:r>
              <a:rPr lang="en-US" dirty="0">
                <a:solidFill>
                  <a:schemeClr val="accent6">
                    <a:lumMod val="75000"/>
                  </a:schemeClr>
                </a:solidFill>
              </a:rPr>
              <a:t> </a:t>
            </a:r>
            <a:r>
              <a:rPr lang="en-US" dirty="0" smtClean="0">
                <a:solidFill>
                  <a:schemeClr val="accent6">
                    <a:lumMod val="75000"/>
                  </a:schemeClr>
                </a:solidFill>
              </a:rPr>
              <a:t> as below. </a:t>
            </a:r>
            <a:endParaRPr lang="en-SG" dirty="0">
              <a:solidFill>
                <a:schemeClr val="accent6">
                  <a:lumMod val="75000"/>
                </a:schemeClr>
              </a:solidFill>
            </a:endParaRPr>
          </a:p>
        </p:txBody>
      </p:sp>
      <p:sp>
        <p:nvSpPr>
          <p:cNvPr id="2" name="Flowchart: Connector 1"/>
          <p:cNvSpPr/>
          <p:nvPr/>
        </p:nvSpPr>
        <p:spPr>
          <a:xfrm>
            <a:off x="1444520" y="5581219"/>
            <a:ext cx="368721" cy="368721"/>
          </a:xfrm>
          <a:prstGeom prst="flowChartConnector">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1622320" y="5958634"/>
            <a:ext cx="304800" cy="203200"/>
          </a:xfrm>
          <a:custGeom>
            <a:avLst/>
            <a:gdLst>
              <a:gd name="connsiteX0" fmla="*/ 0 w 304800"/>
              <a:gd name="connsiteY0" fmla="*/ 0 h 203200"/>
              <a:gd name="connsiteX1" fmla="*/ 76200 w 304800"/>
              <a:gd name="connsiteY1" fmla="*/ 165100 h 203200"/>
              <a:gd name="connsiteX2" fmla="*/ 304800 w 304800"/>
              <a:gd name="connsiteY2" fmla="*/ 203200 h 203200"/>
            </a:gdLst>
            <a:ahLst/>
            <a:cxnLst>
              <a:cxn ang="0">
                <a:pos x="connsiteX0" y="connsiteY0"/>
              </a:cxn>
              <a:cxn ang="0">
                <a:pos x="connsiteX1" y="connsiteY1"/>
              </a:cxn>
              <a:cxn ang="0">
                <a:pos x="connsiteX2" y="connsiteY2"/>
              </a:cxn>
            </a:cxnLst>
            <a:rect l="l" t="t" r="r" b="b"/>
            <a:pathLst>
              <a:path w="304800" h="203200">
                <a:moveTo>
                  <a:pt x="0" y="0"/>
                </a:moveTo>
                <a:cubicBezTo>
                  <a:pt x="12700" y="65616"/>
                  <a:pt x="25400" y="131233"/>
                  <a:pt x="76200" y="165100"/>
                </a:cubicBezTo>
                <a:cubicBezTo>
                  <a:pt x="127000" y="198967"/>
                  <a:pt x="215900" y="201083"/>
                  <a:pt x="304800" y="203200"/>
                </a:cubicBezTo>
              </a:path>
            </a:pathLst>
          </a:custGeom>
          <a:noFill/>
          <a:ln w="3810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75179" y="5117927"/>
            <a:ext cx="3657600" cy="923330"/>
          </a:xfrm>
          <a:prstGeom prst="rect">
            <a:avLst/>
          </a:prstGeom>
        </p:spPr>
        <p:txBody>
          <a:bodyPr wrap="square">
            <a:spAutoFit/>
          </a:bodyPr>
          <a:lstStyle/>
          <a:p>
            <a:pPr lvl="0"/>
            <a:r>
              <a:rPr lang="en-US" dirty="0" smtClean="0">
                <a:solidFill>
                  <a:srgbClr val="F79646">
                    <a:lumMod val="75000"/>
                  </a:srgbClr>
                </a:solidFill>
              </a:rPr>
              <a:t>Note</a:t>
            </a:r>
            <a:r>
              <a:rPr lang="en-US" dirty="0">
                <a:solidFill>
                  <a:srgbClr val="F79646">
                    <a:lumMod val="75000"/>
                  </a:srgbClr>
                </a:solidFill>
              </a:rPr>
              <a:t>: the changed settings are applied to spotlights you create in future, not the existing </a:t>
            </a:r>
            <a:r>
              <a:rPr lang="en-US" dirty="0" smtClean="0">
                <a:solidFill>
                  <a:srgbClr val="F79646">
                    <a:lumMod val="75000"/>
                  </a:srgbClr>
                </a:solidFill>
              </a:rPr>
              <a:t>ones.</a:t>
            </a:r>
            <a:endParaRPr lang="en-SG" dirty="0">
              <a:solidFill>
                <a:srgbClr val="F79646">
                  <a:lumMod val="75000"/>
                </a:srgbClr>
              </a:solidFill>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9558" y="4875173"/>
            <a:ext cx="2918335" cy="1780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95472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9292" y="3124200"/>
            <a:ext cx="4328307" cy="369332"/>
          </a:xfrm>
          <a:prstGeom prst="rect">
            <a:avLst/>
          </a:prstGeom>
          <a:noFill/>
        </p:spPr>
        <p:txBody>
          <a:bodyPr wrap="square" rtlCol="0">
            <a:spAutoFit/>
          </a:bodyPr>
          <a:lstStyle/>
          <a:p>
            <a:r>
              <a:rPr lang="en-US" dirty="0" smtClean="0">
                <a:solidFill>
                  <a:schemeClr val="accent6">
                    <a:lumMod val="75000"/>
                  </a:schemeClr>
                </a:solidFill>
              </a:rPr>
              <a:t>Next, let’s try the </a:t>
            </a:r>
            <a:r>
              <a:rPr lang="en-US" b="1" dirty="0" smtClean="0">
                <a:solidFill>
                  <a:schemeClr val="accent6">
                    <a:lumMod val="75000"/>
                  </a:schemeClr>
                </a:solidFill>
              </a:rPr>
              <a:t>Auto-Animate</a:t>
            </a:r>
            <a:r>
              <a:rPr lang="en-US" dirty="0" smtClean="0">
                <a:solidFill>
                  <a:schemeClr val="accent6">
                    <a:lumMod val="75000"/>
                  </a:schemeClr>
                </a:solidFill>
              </a:rPr>
              <a:t> feature</a:t>
            </a:r>
            <a:endParaRPr lang="en-SG" dirty="0">
              <a:solidFill>
                <a:schemeClr val="accent6">
                  <a:lumMod val="75000"/>
                </a:schemeClr>
              </a:solidFill>
            </a:endParaRPr>
          </a:p>
        </p:txBody>
      </p:sp>
      <p:grpSp>
        <p:nvGrpSpPr>
          <p:cNvPr id="9" name="Group 8"/>
          <p:cNvGrpSpPr/>
          <p:nvPr/>
        </p:nvGrpSpPr>
        <p:grpSpPr>
          <a:xfrm>
            <a:off x="2271671" y="2989744"/>
            <a:ext cx="838200" cy="838200"/>
            <a:chOff x="166689" y="2357870"/>
            <a:chExt cx="838200" cy="838200"/>
          </a:xfrm>
        </p:grpSpPr>
        <p:sp>
          <p:nvSpPr>
            <p:cNvPr id="10" name="Rectangle 9"/>
            <p:cNvSpPr/>
            <p:nvPr/>
          </p:nvSpPr>
          <p:spPr>
            <a:xfrm>
              <a:off x="169219" y="2417330"/>
              <a:ext cx="374955" cy="32400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9712449">
              <a:off x="292174" y="2610071"/>
              <a:ext cx="504000" cy="32400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p:cNvSpPr/>
            <p:nvPr/>
          </p:nvSpPr>
          <p:spPr>
            <a:xfrm>
              <a:off x="225195" y="2471922"/>
              <a:ext cx="113312" cy="113312"/>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0917" y="2798585"/>
              <a:ext cx="504000" cy="32400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p:nvSpPr>
          <p:spPr>
            <a:xfrm>
              <a:off x="777797" y="2932379"/>
              <a:ext cx="113312" cy="113312"/>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66689" y="2357870"/>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Flowchart: Connector 15"/>
            <p:cNvSpPr>
              <a:spLocks noChangeAspect="1"/>
            </p:cNvSpPr>
            <p:nvPr/>
          </p:nvSpPr>
          <p:spPr>
            <a:xfrm>
              <a:off x="575517" y="2362200"/>
              <a:ext cx="420924" cy="420924"/>
            </a:xfrm>
            <a:prstGeom prst="flowChartConnector">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SG" b="1" dirty="0"/>
            </a:p>
          </p:txBody>
        </p:sp>
        <p:sp>
          <p:nvSpPr>
            <p:cNvPr id="17" name="Plus 16"/>
            <p:cNvSpPr>
              <a:spLocks noChangeAspect="1"/>
            </p:cNvSpPr>
            <p:nvPr/>
          </p:nvSpPr>
          <p:spPr>
            <a:xfrm>
              <a:off x="633519" y="2422994"/>
              <a:ext cx="304920" cy="304920"/>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391579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PSlideStart201402171123497521">
    <p:spTree>
      <p:nvGrpSpPr>
        <p:cNvPr id="1" name=""/>
        <p:cNvGrpSpPr/>
        <p:nvPr/>
      </p:nvGrpSpPr>
      <p:grpSpPr>
        <a:xfrm>
          <a:off x="0" y="0"/>
          <a:ext cx="0" cy="0"/>
          <a:chOff x="0" y="0"/>
          <a:chExt cx="0" cy="0"/>
        </a:xfrm>
      </p:grpSpPr>
      <p:sp>
        <p:nvSpPr>
          <p:cNvPr id="4" name="Research"/>
          <p:cNvSpPr/>
          <p:nvPr/>
        </p:nvSpPr>
        <p:spPr>
          <a:xfrm rot="19804930">
            <a:off x="1702461" y="1564960"/>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Research</a:t>
            </a:r>
            <a:endParaRPr lang="en-SG" dirty="0"/>
          </a:p>
        </p:txBody>
      </p:sp>
      <p:sp>
        <p:nvSpPr>
          <p:cNvPr id="5" name="Marketing"/>
          <p:cNvSpPr/>
          <p:nvPr/>
        </p:nvSpPr>
        <p:spPr>
          <a:xfrm rot="20389402">
            <a:off x="3939306" y="3146852"/>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Marketing</a:t>
            </a:r>
            <a:endParaRPr lang="en-SG" dirty="0"/>
          </a:p>
        </p:txBody>
      </p:sp>
      <p:sp>
        <p:nvSpPr>
          <p:cNvPr id="6" name="Development"/>
          <p:cNvSpPr/>
          <p:nvPr/>
        </p:nvSpPr>
        <p:spPr>
          <a:xfrm rot="1690524">
            <a:off x="6127620" y="4978229"/>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Development</a:t>
            </a:r>
            <a:endParaRPr lang="en-SG" dirty="0"/>
          </a:p>
        </p:txBody>
      </p:sp>
      <p:sp>
        <p:nvSpPr>
          <p:cNvPr id="8" name="Rectangle 7"/>
          <p:cNvSpPr/>
          <p:nvPr/>
        </p:nvSpPr>
        <p:spPr>
          <a:xfrm>
            <a:off x="457200" y="5482069"/>
            <a:ext cx="5943600" cy="1138773"/>
          </a:xfrm>
          <a:prstGeom prst="rect">
            <a:avLst/>
          </a:prstGeom>
        </p:spPr>
        <p:txBody>
          <a:bodyPr wrap="square">
            <a:spAutoFit/>
          </a:bodyPr>
          <a:lstStyle/>
          <a:p>
            <a:pPr lvl="0"/>
            <a:r>
              <a:rPr lang="en-US" sz="3200" b="1" dirty="0" smtClean="0">
                <a:solidFill>
                  <a:schemeClr val="accent6">
                    <a:lumMod val="75000"/>
                  </a:schemeClr>
                </a:solidFill>
              </a:rPr>
              <a:t>2.</a:t>
            </a:r>
            <a:r>
              <a:rPr lang="en-US" dirty="0" smtClean="0">
                <a:solidFill>
                  <a:schemeClr val="accent6">
                    <a:lumMod val="75000"/>
                  </a:schemeClr>
                </a:solidFill>
              </a:rPr>
              <a:t> While this slide is selected, </a:t>
            </a:r>
            <a:br>
              <a:rPr lang="en-US" dirty="0" smtClean="0">
                <a:solidFill>
                  <a:schemeClr val="accent6">
                    <a:lumMod val="75000"/>
                  </a:schemeClr>
                </a:solidFill>
              </a:rPr>
            </a:br>
            <a:r>
              <a:rPr lang="en-US" dirty="0" smtClean="0">
                <a:solidFill>
                  <a:schemeClr val="accent6">
                    <a:lumMod val="75000"/>
                  </a:schemeClr>
                </a:solidFill>
              </a:rPr>
              <a:t>click the                  button.  That should insert a new slide</a:t>
            </a:r>
            <a:br>
              <a:rPr lang="en-US" dirty="0" smtClean="0">
                <a:solidFill>
                  <a:schemeClr val="accent6">
                    <a:lumMod val="75000"/>
                  </a:schemeClr>
                </a:solidFill>
              </a:rPr>
            </a:br>
            <a:r>
              <a:rPr lang="en-US" dirty="0" smtClean="0">
                <a:solidFill>
                  <a:schemeClr val="accent6">
                    <a:lumMod val="75000"/>
                  </a:schemeClr>
                </a:solidFill>
              </a:rPr>
              <a:t>                                                   containing the animation.</a:t>
            </a:r>
            <a:endParaRPr lang="en-SG" dirty="0">
              <a:solidFill>
                <a:schemeClr val="accent6">
                  <a:lumMod val="75000"/>
                </a:schemeClr>
              </a:solidFill>
            </a:endParaRPr>
          </a:p>
        </p:txBody>
      </p:sp>
      <p:sp>
        <p:nvSpPr>
          <p:cNvPr id="10" name="TextBox 9"/>
          <p:cNvSpPr txBox="1"/>
          <p:nvPr/>
        </p:nvSpPr>
        <p:spPr>
          <a:xfrm>
            <a:off x="533400" y="479318"/>
            <a:ext cx="8001000" cy="800219"/>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Let’s say you want to animate these shapes so that they end up in the positions given in the next slide.</a:t>
            </a:r>
            <a:endParaRPr lang="en-SG" dirty="0">
              <a:solidFill>
                <a:schemeClr val="accent6">
                  <a:lumMod val="75000"/>
                </a:schemeClr>
              </a:solidFill>
            </a:endParaRPr>
          </a:p>
        </p:txBody>
      </p:sp>
      <p:sp>
        <p:nvSpPr>
          <p:cNvPr id="12" name="profit"/>
          <p:cNvSpPr/>
          <p:nvPr/>
        </p:nvSpPr>
        <p:spPr>
          <a:xfrm>
            <a:off x="7086600" y="3124200"/>
            <a:ext cx="990600" cy="14022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086600" y="4648200"/>
            <a:ext cx="990600" cy="400110"/>
          </a:xfrm>
          <a:prstGeom prst="rect">
            <a:avLst/>
          </a:prstGeom>
          <a:noFill/>
        </p:spPr>
        <p:txBody>
          <a:bodyPr wrap="square" rtlCol="0">
            <a:spAutoFit/>
          </a:bodyPr>
          <a:lstStyle/>
          <a:p>
            <a:pPr algn="ctr"/>
            <a:r>
              <a:rPr lang="en-US" sz="2000" b="1" dirty="0" smtClean="0">
                <a:solidFill>
                  <a:srgbClr val="00B050"/>
                </a:solidFill>
              </a:rPr>
              <a:t>Profit</a:t>
            </a:r>
            <a:endParaRPr lang="en-SG" sz="2000" b="1" dirty="0">
              <a:solidFill>
                <a:srgbClr val="00B050"/>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796" y="5986655"/>
            <a:ext cx="819150" cy="714375"/>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183536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PSlideEnd201501011143021763">
    <p:spTree>
      <p:nvGrpSpPr>
        <p:cNvPr id="1" name=""/>
        <p:cNvGrpSpPr/>
        <p:nvPr/>
      </p:nvGrpSpPr>
      <p:grpSpPr>
        <a:xfrm>
          <a:off x="0" y="0"/>
          <a:ext cx="0" cy="0"/>
          <a:chOff x="0" y="0"/>
          <a:chExt cx="0" cy="0"/>
        </a:xfrm>
      </p:grpSpPr>
      <p:sp>
        <p:nvSpPr>
          <p:cNvPr id="4" name="Research"/>
          <p:cNvSpPr/>
          <p:nvPr/>
        </p:nvSpPr>
        <p:spPr>
          <a:xfrm>
            <a:off x="610509"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Research</a:t>
            </a:r>
            <a:endParaRPr lang="en-SG" dirty="0"/>
          </a:p>
        </p:txBody>
      </p:sp>
      <p:sp>
        <p:nvSpPr>
          <p:cNvPr id="5" name="Marketing"/>
          <p:cNvSpPr/>
          <p:nvPr/>
        </p:nvSpPr>
        <p:spPr>
          <a:xfrm>
            <a:off x="2524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Marketing</a:t>
            </a:r>
            <a:endParaRPr lang="en-SG" dirty="0"/>
          </a:p>
        </p:txBody>
      </p:sp>
      <p:sp>
        <p:nvSpPr>
          <p:cNvPr id="6" name="Development"/>
          <p:cNvSpPr/>
          <p:nvPr/>
        </p:nvSpPr>
        <p:spPr>
          <a:xfrm>
            <a:off x="4429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Development</a:t>
            </a:r>
            <a:endParaRPr lang="en-SG" dirty="0"/>
          </a:p>
        </p:txBody>
      </p:sp>
      <p:sp>
        <p:nvSpPr>
          <p:cNvPr id="12" name="profit"/>
          <p:cNvSpPr/>
          <p:nvPr/>
        </p:nvSpPr>
        <p:spPr>
          <a:xfrm>
            <a:off x="7086600" y="2590800"/>
            <a:ext cx="1371600" cy="19356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086600" y="4648200"/>
            <a:ext cx="990600" cy="400110"/>
          </a:xfrm>
          <a:prstGeom prst="rect">
            <a:avLst/>
          </a:prstGeom>
          <a:noFill/>
        </p:spPr>
        <p:txBody>
          <a:bodyPr wrap="square" rtlCol="0">
            <a:spAutoFit/>
          </a:bodyPr>
          <a:lstStyle/>
          <a:p>
            <a:pPr algn="ctr"/>
            <a:r>
              <a:rPr lang="en-US" sz="2000" b="1" dirty="0" smtClean="0">
                <a:solidFill>
                  <a:srgbClr val="00B050"/>
                </a:solidFill>
              </a:rPr>
              <a:t>Profit</a:t>
            </a:r>
            <a:endParaRPr lang="en-SG" sz="2000" b="1" dirty="0">
              <a:solidFill>
                <a:srgbClr val="00B050"/>
              </a:solidFill>
            </a:endParaRPr>
          </a:p>
        </p:txBody>
      </p:sp>
    </p:spTree>
    <p:extLst>
      <p:ext uri="{BB962C8B-B14F-4D97-AF65-F5344CB8AC3E}">
        <p14:creationId xmlns:p14="http://schemas.microsoft.com/office/powerpoint/2010/main" val="1829647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9292" y="3124200"/>
            <a:ext cx="4328307" cy="369332"/>
          </a:xfrm>
          <a:prstGeom prst="rect">
            <a:avLst/>
          </a:prstGeom>
          <a:noFill/>
        </p:spPr>
        <p:txBody>
          <a:bodyPr wrap="square" rtlCol="0">
            <a:spAutoFit/>
          </a:bodyPr>
          <a:lstStyle/>
          <a:p>
            <a:r>
              <a:rPr lang="en-US" dirty="0" smtClean="0">
                <a:solidFill>
                  <a:schemeClr val="accent6">
                    <a:lumMod val="75000"/>
                  </a:schemeClr>
                </a:solidFill>
              </a:rPr>
              <a:t>Next, let’s try the </a:t>
            </a:r>
            <a:r>
              <a:rPr lang="en-US" b="1" dirty="0" smtClean="0">
                <a:solidFill>
                  <a:schemeClr val="accent6">
                    <a:lumMod val="75000"/>
                  </a:schemeClr>
                </a:solidFill>
              </a:rPr>
              <a:t>Animate in slide</a:t>
            </a:r>
            <a:r>
              <a:rPr lang="en-US" dirty="0" smtClean="0">
                <a:solidFill>
                  <a:schemeClr val="accent6">
                    <a:lumMod val="75000"/>
                  </a:schemeClr>
                </a:solidFill>
              </a:rPr>
              <a:t> feature</a:t>
            </a:r>
            <a:endParaRPr lang="en-SG" dirty="0">
              <a:solidFill>
                <a:schemeClr val="accent6">
                  <a:lumMod val="75000"/>
                </a:schemeClr>
              </a:solidFill>
            </a:endParaRPr>
          </a:p>
        </p:txBody>
      </p:sp>
      <p:grpSp>
        <p:nvGrpSpPr>
          <p:cNvPr id="18" name="Group 17"/>
          <p:cNvGrpSpPr/>
          <p:nvPr/>
        </p:nvGrpSpPr>
        <p:grpSpPr>
          <a:xfrm>
            <a:off x="2289546" y="2971800"/>
            <a:ext cx="838200" cy="838200"/>
            <a:chOff x="276083" y="3844490"/>
            <a:chExt cx="838200" cy="838200"/>
          </a:xfrm>
        </p:grpSpPr>
        <p:sp>
          <p:nvSpPr>
            <p:cNvPr id="19" name="Rectangle 18"/>
            <p:cNvSpPr/>
            <p:nvPr/>
          </p:nvSpPr>
          <p:spPr>
            <a:xfrm>
              <a:off x="322109" y="3894381"/>
              <a:ext cx="741789" cy="559065"/>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76083" y="3844490"/>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Flowchart: Connector 20"/>
            <p:cNvSpPr/>
            <p:nvPr/>
          </p:nvSpPr>
          <p:spPr>
            <a:xfrm rot="5400000">
              <a:off x="411597" y="3988277"/>
              <a:ext cx="113312" cy="113312"/>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p:cNvSpPr/>
            <p:nvPr/>
          </p:nvSpPr>
          <p:spPr>
            <a:xfrm rot="18937352">
              <a:off x="892189" y="4066817"/>
              <a:ext cx="113312" cy="113312"/>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91699" y="3976411"/>
              <a:ext cx="262435" cy="94707"/>
            </a:xfrm>
            <a:custGeom>
              <a:avLst/>
              <a:gdLst>
                <a:gd name="connsiteX0" fmla="*/ 0 w 365125"/>
                <a:gd name="connsiteY0" fmla="*/ 0 h 79375"/>
                <a:gd name="connsiteX1" fmla="*/ 196850 w 365125"/>
                <a:gd name="connsiteY1" fmla="*/ 0 h 79375"/>
                <a:gd name="connsiteX2" fmla="*/ 365125 w 365125"/>
                <a:gd name="connsiteY2" fmla="*/ 79375 h 79375"/>
                <a:gd name="connsiteX0" fmla="*/ 0 w 365125"/>
                <a:gd name="connsiteY0" fmla="*/ 5879 h 85254"/>
                <a:gd name="connsiteX1" fmla="*/ 196850 w 365125"/>
                <a:gd name="connsiteY1" fmla="*/ 5879 h 85254"/>
                <a:gd name="connsiteX2" fmla="*/ 365125 w 365125"/>
                <a:gd name="connsiteY2" fmla="*/ 85254 h 85254"/>
                <a:gd name="connsiteX0" fmla="*/ 0 w 365125"/>
                <a:gd name="connsiteY0" fmla="*/ 16459 h 95834"/>
                <a:gd name="connsiteX1" fmla="*/ 142875 w 365125"/>
                <a:gd name="connsiteY1" fmla="*/ 3759 h 95834"/>
                <a:gd name="connsiteX2" fmla="*/ 365125 w 365125"/>
                <a:gd name="connsiteY2" fmla="*/ 95834 h 95834"/>
                <a:gd name="connsiteX0" fmla="*/ 0 w 365125"/>
                <a:gd name="connsiteY0" fmla="*/ 13245 h 92620"/>
                <a:gd name="connsiteX1" fmla="*/ 142875 w 365125"/>
                <a:gd name="connsiteY1" fmla="*/ 545 h 92620"/>
                <a:gd name="connsiteX2" fmla="*/ 365125 w 365125"/>
                <a:gd name="connsiteY2" fmla="*/ 92620 h 92620"/>
                <a:gd name="connsiteX0" fmla="*/ 0 w 365125"/>
                <a:gd name="connsiteY0" fmla="*/ 15332 h 94707"/>
                <a:gd name="connsiteX1" fmla="*/ 142875 w 365125"/>
                <a:gd name="connsiteY1" fmla="*/ 2632 h 94707"/>
                <a:gd name="connsiteX2" fmla="*/ 365125 w 365125"/>
                <a:gd name="connsiteY2" fmla="*/ 94707 h 94707"/>
              </a:gdLst>
              <a:ahLst/>
              <a:cxnLst>
                <a:cxn ang="0">
                  <a:pos x="connsiteX0" y="connsiteY0"/>
                </a:cxn>
                <a:cxn ang="0">
                  <a:pos x="connsiteX1" y="connsiteY1"/>
                </a:cxn>
                <a:cxn ang="0">
                  <a:pos x="connsiteX2" y="connsiteY2"/>
                </a:cxn>
              </a:cxnLst>
              <a:rect l="l" t="t" r="r" b="b"/>
              <a:pathLst>
                <a:path w="365125" h="94707">
                  <a:moveTo>
                    <a:pt x="0" y="15332"/>
                  </a:moveTo>
                  <a:cubicBezTo>
                    <a:pt x="68792" y="-3718"/>
                    <a:pt x="75671" y="-1072"/>
                    <a:pt x="142875" y="2632"/>
                  </a:cubicBezTo>
                  <a:cubicBezTo>
                    <a:pt x="210079" y="6336"/>
                    <a:pt x="309033" y="68249"/>
                    <a:pt x="365125" y="94707"/>
                  </a:cubicBezTo>
                </a:path>
              </a:pathLst>
            </a:custGeom>
            <a:ln w="38100" cap="rnd">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rot="685869">
              <a:off x="587225" y="4208429"/>
              <a:ext cx="257326" cy="143906"/>
            </a:xfrm>
            <a:custGeom>
              <a:avLst/>
              <a:gdLst>
                <a:gd name="connsiteX0" fmla="*/ 361950 w 361950"/>
                <a:gd name="connsiteY0" fmla="*/ 0 h 190500"/>
                <a:gd name="connsiteX1" fmla="*/ 225425 w 361950"/>
                <a:gd name="connsiteY1" fmla="*/ 146050 h 190500"/>
                <a:gd name="connsiteX2" fmla="*/ 0 w 361950"/>
                <a:gd name="connsiteY2" fmla="*/ 190500 h 190500"/>
                <a:gd name="connsiteX0" fmla="*/ 361950 w 361950"/>
                <a:gd name="connsiteY0" fmla="*/ 0 h 190500"/>
                <a:gd name="connsiteX1" fmla="*/ 225425 w 361950"/>
                <a:gd name="connsiteY1" fmla="*/ 146050 h 190500"/>
                <a:gd name="connsiteX2" fmla="*/ 0 w 361950"/>
                <a:gd name="connsiteY2" fmla="*/ 190500 h 190500"/>
                <a:gd name="connsiteX0" fmla="*/ 361950 w 361950"/>
                <a:gd name="connsiteY0" fmla="*/ 0 h 190500"/>
                <a:gd name="connsiteX1" fmla="*/ 225425 w 361950"/>
                <a:gd name="connsiteY1" fmla="*/ 146050 h 190500"/>
                <a:gd name="connsiteX2" fmla="*/ 0 w 361950"/>
                <a:gd name="connsiteY2" fmla="*/ 190500 h 190500"/>
                <a:gd name="connsiteX0" fmla="*/ 358775 w 358775"/>
                <a:gd name="connsiteY0" fmla="*/ 0 h 177800"/>
                <a:gd name="connsiteX1" fmla="*/ 225425 w 358775"/>
                <a:gd name="connsiteY1" fmla="*/ 133350 h 177800"/>
                <a:gd name="connsiteX2" fmla="*/ 0 w 358775"/>
                <a:gd name="connsiteY2" fmla="*/ 177800 h 177800"/>
                <a:gd name="connsiteX0" fmla="*/ 358775 w 358775"/>
                <a:gd name="connsiteY0" fmla="*/ 0 h 177800"/>
                <a:gd name="connsiteX1" fmla="*/ 222250 w 358775"/>
                <a:gd name="connsiteY1" fmla="*/ 120650 h 177800"/>
                <a:gd name="connsiteX2" fmla="*/ 0 w 358775"/>
                <a:gd name="connsiteY2" fmla="*/ 177800 h 177800"/>
              </a:gdLst>
              <a:ahLst/>
              <a:cxnLst>
                <a:cxn ang="0">
                  <a:pos x="connsiteX0" y="connsiteY0"/>
                </a:cxn>
                <a:cxn ang="0">
                  <a:pos x="connsiteX1" y="connsiteY1"/>
                </a:cxn>
                <a:cxn ang="0">
                  <a:pos x="connsiteX2" y="connsiteY2"/>
                </a:cxn>
              </a:cxnLst>
              <a:rect l="l" t="t" r="r" b="b"/>
              <a:pathLst>
                <a:path w="358775" h="177800">
                  <a:moveTo>
                    <a:pt x="358775" y="0"/>
                  </a:moveTo>
                  <a:cubicBezTo>
                    <a:pt x="322792" y="67733"/>
                    <a:pt x="282046" y="91017"/>
                    <a:pt x="222250" y="120650"/>
                  </a:cubicBezTo>
                  <a:cubicBezTo>
                    <a:pt x="162454" y="150283"/>
                    <a:pt x="75142" y="162983"/>
                    <a:pt x="0" y="177800"/>
                  </a:cubicBezTo>
                </a:path>
              </a:pathLst>
            </a:custGeom>
            <a:ln w="38100" cap="rnd">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5" name="Flowchart: Connector 24"/>
            <p:cNvSpPr/>
            <p:nvPr/>
          </p:nvSpPr>
          <p:spPr>
            <a:xfrm rot="5400000">
              <a:off x="420087" y="4242858"/>
              <a:ext cx="113312" cy="113312"/>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147211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le:AmineTreating.png"/>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320" t="1116" r="1244" b="19055"/>
          <a:stretch/>
        </p:blipFill>
        <p:spPr bwMode="auto">
          <a:xfrm>
            <a:off x="1752600" y="1535278"/>
            <a:ext cx="5487764" cy="3932649"/>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Connector 1"/>
          <p:cNvSpPr/>
          <p:nvPr/>
        </p:nvSpPr>
        <p:spPr>
          <a:xfrm>
            <a:off x="2895600" y="1567060"/>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6" name="Flowchart: Connector 5"/>
          <p:cNvSpPr>
            <a:spLocks/>
          </p:cNvSpPr>
          <p:nvPr/>
        </p:nvSpPr>
        <p:spPr>
          <a:xfrm>
            <a:off x="3563888" y="3531588"/>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1" name="Flowchart: Connector 10"/>
          <p:cNvSpPr>
            <a:spLocks/>
          </p:cNvSpPr>
          <p:nvPr/>
        </p:nvSpPr>
        <p:spPr>
          <a:xfrm>
            <a:off x="5334000" y="1585533"/>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2" name="Flowchart: Connector 11"/>
          <p:cNvSpPr>
            <a:spLocks/>
          </p:cNvSpPr>
          <p:nvPr/>
        </p:nvSpPr>
        <p:spPr>
          <a:xfrm>
            <a:off x="5446627" y="3929939"/>
            <a:ext cx="1368152" cy="1368152"/>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7" name="TextBox 6"/>
          <p:cNvSpPr txBox="1"/>
          <p:nvPr/>
        </p:nvSpPr>
        <p:spPr>
          <a:xfrm>
            <a:off x="533400" y="479318"/>
            <a:ext cx="8001000" cy="523220"/>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Select the four blue circles in any order (</a:t>
            </a:r>
            <a:r>
              <a:rPr lang="en-US" dirty="0" err="1" smtClean="0">
                <a:solidFill>
                  <a:schemeClr val="accent6">
                    <a:lumMod val="75000"/>
                  </a:schemeClr>
                </a:solidFill>
              </a:rPr>
              <a:t>Ctrl+click</a:t>
            </a:r>
            <a:r>
              <a:rPr lang="en-US" dirty="0" smtClean="0">
                <a:solidFill>
                  <a:schemeClr val="accent6">
                    <a:lumMod val="75000"/>
                  </a:schemeClr>
                </a:solidFill>
              </a:rPr>
              <a:t>) and click  the            button.</a:t>
            </a:r>
            <a:endParaRPr lang="en-SG" dirty="0">
              <a:solidFill>
                <a:schemeClr val="accent6">
                  <a:lumMod val="75000"/>
                </a:schemeClr>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1691" y="509336"/>
            <a:ext cx="466725" cy="657225"/>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457200" y="6019800"/>
            <a:ext cx="8534400" cy="800219"/>
          </a:xfrm>
          <a:prstGeom prst="rect">
            <a:avLst/>
          </a:prstGeom>
          <a:noFill/>
        </p:spPr>
        <p:txBody>
          <a:bodyPr wrap="square" rtlCol="0">
            <a:spAutoFit/>
          </a:bodyPr>
          <a:lstStyle/>
          <a:p>
            <a:r>
              <a:rPr lang="en-US" sz="2800" b="1" dirty="0" smtClean="0">
                <a:solidFill>
                  <a:schemeClr val="accent6">
                    <a:lumMod val="75000"/>
                  </a:schemeClr>
                </a:solidFill>
              </a:rPr>
              <a:t>2.</a:t>
            </a:r>
            <a:r>
              <a:rPr lang="en-US" dirty="0" smtClean="0">
                <a:solidFill>
                  <a:schemeClr val="accent6">
                    <a:lumMod val="75000"/>
                  </a:schemeClr>
                </a:solidFill>
              </a:rPr>
              <a:t> When you ‘play’ the slide show (      ), you should see a single circle animated </a:t>
            </a:r>
            <a:br>
              <a:rPr lang="en-US" dirty="0" smtClean="0">
                <a:solidFill>
                  <a:schemeClr val="accent6">
                    <a:lumMod val="75000"/>
                  </a:schemeClr>
                </a:solidFill>
              </a:rPr>
            </a:br>
            <a:r>
              <a:rPr lang="en-US" dirty="0" smtClean="0">
                <a:solidFill>
                  <a:schemeClr val="accent6">
                    <a:lumMod val="75000"/>
                  </a:schemeClr>
                </a:solidFill>
              </a:rPr>
              <a:t>           in the order you selected the four circles previously. </a:t>
            </a:r>
            <a:endParaRPr lang="en-SG" dirty="0">
              <a:solidFill>
                <a:schemeClr val="accent6">
                  <a:lumMod val="75000"/>
                </a:schemeClr>
              </a:solidFill>
            </a:endParaRPr>
          </a:p>
        </p:txBody>
      </p:sp>
      <p:pic>
        <p:nvPicPr>
          <p:cNvPr id="1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2864" y="6188078"/>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3799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828800" y="3037549"/>
            <a:ext cx="838200" cy="838200"/>
            <a:chOff x="4234858" y="1066800"/>
            <a:chExt cx="838200" cy="838200"/>
          </a:xfrm>
        </p:grpSpPr>
        <p:sp>
          <p:nvSpPr>
            <p:cNvPr id="12" name="Rectangle 11"/>
            <p:cNvSpPr/>
            <p:nvPr/>
          </p:nvSpPr>
          <p:spPr>
            <a:xfrm>
              <a:off x="4267863" y="1146235"/>
              <a:ext cx="596266" cy="45416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234858" y="1066800"/>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Freeform 13"/>
            <p:cNvSpPr/>
            <p:nvPr/>
          </p:nvSpPr>
          <p:spPr>
            <a:xfrm>
              <a:off x="4264819" y="1147763"/>
              <a:ext cx="726281" cy="650081"/>
            </a:xfrm>
            <a:custGeom>
              <a:avLst/>
              <a:gdLst>
                <a:gd name="connsiteX0" fmla="*/ 4762 w 692944"/>
                <a:gd name="connsiteY0" fmla="*/ 452437 h 514350"/>
                <a:gd name="connsiteX1" fmla="*/ 514350 w 692944"/>
                <a:gd name="connsiteY1" fmla="*/ 514350 h 514350"/>
                <a:gd name="connsiteX2" fmla="*/ 692944 w 692944"/>
                <a:gd name="connsiteY2" fmla="*/ 514350 h 514350"/>
                <a:gd name="connsiteX3" fmla="*/ 692944 w 692944"/>
                <a:gd name="connsiteY3" fmla="*/ 402431 h 514350"/>
                <a:gd name="connsiteX4" fmla="*/ 590550 w 692944"/>
                <a:gd name="connsiteY4" fmla="*/ 0 h 514350"/>
                <a:gd name="connsiteX5" fmla="*/ 0 w 692944"/>
                <a:gd name="connsiteY5" fmla="*/ 0 h 514350"/>
                <a:gd name="connsiteX6" fmla="*/ 4762 w 692944"/>
                <a:gd name="connsiteY6" fmla="*/ 452437 h 514350"/>
                <a:gd name="connsiteX0" fmla="*/ 4762 w 692944"/>
                <a:gd name="connsiteY0" fmla="*/ 452437 h 514350"/>
                <a:gd name="connsiteX1" fmla="*/ 514350 w 692944"/>
                <a:gd name="connsiteY1" fmla="*/ 514350 h 514350"/>
                <a:gd name="connsiteX2" fmla="*/ 692944 w 692944"/>
                <a:gd name="connsiteY2" fmla="*/ 514350 h 514350"/>
                <a:gd name="connsiteX3" fmla="*/ 692944 w 692944"/>
                <a:gd name="connsiteY3" fmla="*/ 402431 h 514350"/>
                <a:gd name="connsiteX4" fmla="*/ 600075 w 692944"/>
                <a:gd name="connsiteY4" fmla="*/ 0 h 514350"/>
                <a:gd name="connsiteX5" fmla="*/ 0 w 692944"/>
                <a:gd name="connsiteY5" fmla="*/ 0 h 514350"/>
                <a:gd name="connsiteX6" fmla="*/ 4762 w 692944"/>
                <a:gd name="connsiteY6" fmla="*/ 452437 h 514350"/>
                <a:gd name="connsiteX0" fmla="*/ 4762 w 692944"/>
                <a:gd name="connsiteY0" fmla="*/ 452437 h 514350"/>
                <a:gd name="connsiteX1" fmla="*/ 514350 w 692944"/>
                <a:gd name="connsiteY1" fmla="*/ 514350 h 514350"/>
                <a:gd name="connsiteX2" fmla="*/ 692944 w 692944"/>
                <a:gd name="connsiteY2" fmla="*/ 514350 h 514350"/>
                <a:gd name="connsiteX3" fmla="*/ 688181 w 692944"/>
                <a:gd name="connsiteY3" fmla="*/ 373856 h 514350"/>
                <a:gd name="connsiteX4" fmla="*/ 600075 w 692944"/>
                <a:gd name="connsiteY4" fmla="*/ 0 h 514350"/>
                <a:gd name="connsiteX5" fmla="*/ 0 w 692944"/>
                <a:gd name="connsiteY5" fmla="*/ 0 h 514350"/>
                <a:gd name="connsiteX6" fmla="*/ 4762 w 692944"/>
                <a:gd name="connsiteY6" fmla="*/ 452437 h 514350"/>
                <a:gd name="connsiteX0" fmla="*/ 4762 w 692944"/>
                <a:gd name="connsiteY0" fmla="*/ 452437 h 514350"/>
                <a:gd name="connsiteX1" fmla="*/ 514350 w 692944"/>
                <a:gd name="connsiteY1" fmla="*/ 514350 h 514350"/>
                <a:gd name="connsiteX2" fmla="*/ 692944 w 692944"/>
                <a:gd name="connsiteY2" fmla="*/ 514350 h 514350"/>
                <a:gd name="connsiteX3" fmla="*/ 692943 w 692944"/>
                <a:gd name="connsiteY3" fmla="*/ 385762 h 514350"/>
                <a:gd name="connsiteX4" fmla="*/ 600075 w 692944"/>
                <a:gd name="connsiteY4" fmla="*/ 0 h 514350"/>
                <a:gd name="connsiteX5" fmla="*/ 0 w 692944"/>
                <a:gd name="connsiteY5" fmla="*/ 0 h 514350"/>
                <a:gd name="connsiteX6" fmla="*/ 4762 w 692944"/>
                <a:gd name="connsiteY6" fmla="*/ 452437 h 514350"/>
                <a:gd name="connsiteX0" fmla="*/ 4762 w 692944"/>
                <a:gd name="connsiteY0" fmla="*/ 452437 h 514350"/>
                <a:gd name="connsiteX1" fmla="*/ 514350 w 692944"/>
                <a:gd name="connsiteY1" fmla="*/ 514350 h 514350"/>
                <a:gd name="connsiteX2" fmla="*/ 692944 w 692944"/>
                <a:gd name="connsiteY2" fmla="*/ 514350 h 514350"/>
                <a:gd name="connsiteX3" fmla="*/ 690561 w 692944"/>
                <a:gd name="connsiteY3" fmla="*/ 373856 h 514350"/>
                <a:gd name="connsiteX4" fmla="*/ 600075 w 692944"/>
                <a:gd name="connsiteY4" fmla="*/ 0 h 514350"/>
                <a:gd name="connsiteX5" fmla="*/ 0 w 692944"/>
                <a:gd name="connsiteY5" fmla="*/ 0 h 514350"/>
                <a:gd name="connsiteX6" fmla="*/ 4762 w 692944"/>
                <a:gd name="connsiteY6" fmla="*/ 452437 h 514350"/>
                <a:gd name="connsiteX0" fmla="*/ 4762 w 692944"/>
                <a:gd name="connsiteY0" fmla="*/ 452437 h 647700"/>
                <a:gd name="connsiteX1" fmla="*/ 528638 w 692944"/>
                <a:gd name="connsiteY1" fmla="*/ 647700 h 647700"/>
                <a:gd name="connsiteX2" fmla="*/ 692944 w 692944"/>
                <a:gd name="connsiteY2" fmla="*/ 514350 h 647700"/>
                <a:gd name="connsiteX3" fmla="*/ 690561 w 692944"/>
                <a:gd name="connsiteY3" fmla="*/ 373856 h 647700"/>
                <a:gd name="connsiteX4" fmla="*/ 600075 w 692944"/>
                <a:gd name="connsiteY4" fmla="*/ 0 h 647700"/>
                <a:gd name="connsiteX5" fmla="*/ 0 w 692944"/>
                <a:gd name="connsiteY5" fmla="*/ 0 h 647700"/>
                <a:gd name="connsiteX6" fmla="*/ 4762 w 692944"/>
                <a:gd name="connsiteY6" fmla="*/ 452437 h 647700"/>
                <a:gd name="connsiteX0" fmla="*/ 4762 w 726281"/>
                <a:gd name="connsiteY0" fmla="*/ 452437 h 650081"/>
                <a:gd name="connsiteX1" fmla="*/ 528638 w 726281"/>
                <a:gd name="connsiteY1" fmla="*/ 647700 h 650081"/>
                <a:gd name="connsiteX2" fmla="*/ 726281 w 726281"/>
                <a:gd name="connsiteY2" fmla="*/ 650081 h 650081"/>
                <a:gd name="connsiteX3" fmla="*/ 690561 w 726281"/>
                <a:gd name="connsiteY3" fmla="*/ 373856 h 650081"/>
                <a:gd name="connsiteX4" fmla="*/ 600075 w 726281"/>
                <a:gd name="connsiteY4" fmla="*/ 0 h 650081"/>
                <a:gd name="connsiteX5" fmla="*/ 0 w 726281"/>
                <a:gd name="connsiteY5" fmla="*/ 0 h 650081"/>
                <a:gd name="connsiteX6" fmla="*/ 4762 w 726281"/>
                <a:gd name="connsiteY6" fmla="*/ 452437 h 650081"/>
                <a:gd name="connsiteX0" fmla="*/ 4762 w 726281"/>
                <a:gd name="connsiteY0" fmla="*/ 452437 h 650081"/>
                <a:gd name="connsiteX1" fmla="*/ 528638 w 726281"/>
                <a:gd name="connsiteY1" fmla="*/ 647700 h 650081"/>
                <a:gd name="connsiteX2" fmla="*/ 726281 w 726281"/>
                <a:gd name="connsiteY2" fmla="*/ 650081 h 650081"/>
                <a:gd name="connsiteX3" fmla="*/ 726280 w 726281"/>
                <a:gd name="connsiteY3" fmla="*/ 514350 h 650081"/>
                <a:gd name="connsiteX4" fmla="*/ 600075 w 726281"/>
                <a:gd name="connsiteY4" fmla="*/ 0 h 650081"/>
                <a:gd name="connsiteX5" fmla="*/ 0 w 726281"/>
                <a:gd name="connsiteY5" fmla="*/ 0 h 650081"/>
                <a:gd name="connsiteX6" fmla="*/ 4762 w 726281"/>
                <a:gd name="connsiteY6" fmla="*/ 452437 h 65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281" h="650081">
                  <a:moveTo>
                    <a:pt x="4762" y="452437"/>
                  </a:moveTo>
                  <a:lnTo>
                    <a:pt x="528638" y="647700"/>
                  </a:lnTo>
                  <a:lnTo>
                    <a:pt x="726281" y="650081"/>
                  </a:lnTo>
                  <a:cubicBezTo>
                    <a:pt x="726281" y="607218"/>
                    <a:pt x="726280" y="557213"/>
                    <a:pt x="726280" y="514350"/>
                  </a:cubicBezTo>
                  <a:lnTo>
                    <a:pt x="600075" y="0"/>
                  </a:lnTo>
                  <a:lnTo>
                    <a:pt x="0" y="0"/>
                  </a:lnTo>
                  <a:cubicBezTo>
                    <a:pt x="1587" y="150812"/>
                    <a:pt x="3175" y="301625"/>
                    <a:pt x="4762" y="452437"/>
                  </a:cubicBezTo>
                  <a:close/>
                </a:path>
              </a:pathLst>
            </a:custGeom>
            <a:solidFill>
              <a:srgbClr val="0070C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p:cNvSpPr/>
            <p:nvPr/>
          </p:nvSpPr>
          <p:spPr>
            <a:xfrm>
              <a:off x="4472205" y="1449017"/>
              <a:ext cx="569723" cy="409283"/>
            </a:xfrm>
            <a:prstGeom prst="rect">
              <a:avLst/>
            </a:prstGeom>
            <a:solidFill>
              <a:schemeClr val="accent6">
                <a:lumMod val="75000"/>
                <a:alpha val="65000"/>
              </a:schemeClr>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798389" y="1665566"/>
              <a:ext cx="181322" cy="117043"/>
            </a:xfrm>
            <a:prstGeom prst="rect">
              <a:avLst/>
            </a:prstGeom>
            <a:solidFill>
              <a:srgbClr val="0070C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2743200" y="3036283"/>
            <a:ext cx="838200" cy="838200"/>
            <a:chOff x="4238346" y="2360100"/>
            <a:chExt cx="838200" cy="838200"/>
          </a:xfrm>
        </p:grpSpPr>
        <p:sp>
          <p:nvSpPr>
            <p:cNvPr id="26" name="Rectangle 25"/>
            <p:cNvSpPr/>
            <p:nvPr/>
          </p:nvSpPr>
          <p:spPr>
            <a:xfrm>
              <a:off x="4271351" y="2439535"/>
              <a:ext cx="596266" cy="454165"/>
            </a:xfrm>
            <a:prstGeom prst="rect">
              <a:avLst/>
            </a:prstGeom>
            <a:solidFill>
              <a:schemeClr val="accent6">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324458" y="2496685"/>
              <a:ext cx="181322" cy="117043"/>
            </a:xfrm>
            <a:prstGeom prst="rect">
              <a:avLst/>
            </a:prstGeom>
            <a:solidFill>
              <a:srgbClr val="0070C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4338644" y="2510753"/>
              <a:ext cx="693452" cy="652320"/>
            </a:xfrm>
            <a:custGeom>
              <a:avLst/>
              <a:gdLst>
                <a:gd name="connsiteX0" fmla="*/ 4763 w 1209675"/>
                <a:gd name="connsiteY0" fmla="*/ 119063 h 838200"/>
                <a:gd name="connsiteX1" fmla="*/ 171450 w 1209675"/>
                <a:gd name="connsiteY1" fmla="*/ 838200 h 838200"/>
                <a:gd name="connsiteX2" fmla="*/ 1209675 w 1209675"/>
                <a:gd name="connsiteY2" fmla="*/ 838200 h 838200"/>
                <a:gd name="connsiteX3" fmla="*/ 1209675 w 1209675"/>
                <a:gd name="connsiteY3" fmla="*/ 247650 h 838200"/>
                <a:gd name="connsiteX4" fmla="*/ 238125 w 1209675"/>
                <a:gd name="connsiteY4" fmla="*/ 0 h 838200"/>
                <a:gd name="connsiteX5" fmla="*/ 0 w 1209675"/>
                <a:gd name="connsiteY5" fmla="*/ 0 h 838200"/>
                <a:gd name="connsiteX6" fmla="*/ 4763 w 1209675"/>
                <a:gd name="connsiteY6" fmla="*/ 119063 h 838200"/>
                <a:gd name="connsiteX0" fmla="*/ 4763 w 1209675"/>
                <a:gd name="connsiteY0" fmla="*/ 119063 h 838200"/>
                <a:gd name="connsiteX1" fmla="*/ 224786 w 1209675"/>
                <a:gd name="connsiteY1" fmla="*/ 838200 h 838200"/>
                <a:gd name="connsiteX2" fmla="*/ 1209675 w 1209675"/>
                <a:gd name="connsiteY2" fmla="*/ 838200 h 838200"/>
                <a:gd name="connsiteX3" fmla="*/ 1209675 w 1209675"/>
                <a:gd name="connsiteY3" fmla="*/ 247650 h 838200"/>
                <a:gd name="connsiteX4" fmla="*/ 238125 w 1209675"/>
                <a:gd name="connsiteY4" fmla="*/ 0 h 838200"/>
                <a:gd name="connsiteX5" fmla="*/ 0 w 1209675"/>
                <a:gd name="connsiteY5" fmla="*/ 0 h 838200"/>
                <a:gd name="connsiteX6" fmla="*/ 4763 w 1209675"/>
                <a:gd name="connsiteY6" fmla="*/ 119063 h 838200"/>
                <a:gd name="connsiteX0" fmla="*/ 4763 w 1209675"/>
                <a:gd name="connsiteY0" fmla="*/ 119063 h 838200"/>
                <a:gd name="connsiteX1" fmla="*/ 224786 w 1209675"/>
                <a:gd name="connsiteY1" fmla="*/ 822358 h 838200"/>
                <a:gd name="connsiteX2" fmla="*/ 1209675 w 1209675"/>
                <a:gd name="connsiteY2" fmla="*/ 838200 h 838200"/>
                <a:gd name="connsiteX3" fmla="*/ 1209675 w 1209675"/>
                <a:gd name="connsiteY3" fmla="*/ 247650 h 838200"/>
                <a:gd name="connsiteX4" fmla="*/ 238125 w 1209675"/>
                <a:gd name="connsiteY4" fmla="*/ 0 h 838200"/>
                <a:gd name="connsiteX5" fmla="*/ 0 w 1209675"/>
                <a:gd name="connsiteY5" fmla="*/ 0 h 838200"/>
                <a:gd name="connsiteX6" fmla="*/ 4763 w 1209675"/>
                <a:gd name="connsiteY6" fmla="*/ 119063 h 838200"/>
                <a:gd name="connsiteX0" fmla="*/ 4763 w 1209675"/>
                <a:gd name="connsiteY0" fmla="*/ 119063 h 838200"/>
                <a:gd name="connsiteX1" fmla="*/ 224786 w 1209675"/>
                <a:gd name="connsiteY1" fmla="*/ 822358 h 838200"/>
                <a:gd name="connsiteX2" fmla="*/ 1209675 w 1209675"/>
                <a:gd name="connsiteY2" fmla="*/ 838200 h 838200"/>
                <a:gd name="connsiteX3" fmla="*/ 1188340 w 1209675"/>
                <a:gd name="connsiteY3" fmla="*/ 247650 h 838200"/>
                <a:gd name="connsiteX4" fmla="*/ 238125 w 1209675"/>
                <a:gd name="connsiteY4" fmla="*/ 0 h 838200"/>
                <a:gd name="connsiteX5" fmla="*/ 0 w 1209675"/>
                <a:gd name="connsiteY5" fmla="*/ 0 h 838200"/>
                <a:gd name="connsiteX6" fmla="*/ 4763 w 1209675"/>
                <a:gd name="connsiteY6" fmla="*/ 119063 h 838200"/>
                <a:gd name="connsiteX0" fmla="*/ 4763 w 1188340"/>
                <a:gd name="connsiteY0" fmla="*/ 119063 h 822358"/>
                <a:gd name="connsiteX1" fmla="*/ 224786 w 1188340"/>
                <a:gd name="connsiteY1" fmla="*/ 822358 h 822358"/>
                <a:gd name="connsiteX2" fmla="*/ 1183007 w 1188340"/>
                <a:gd name="connsiteY2" fmla="*/ 818397 h 822358"/>
                <a:gd name="connsiteX3" fmla="*/ 1188340 w 1188340"/>
                <a:gd name="connsiteY3" fmla="*/ 247650 h 822358"/>
                <a:gd name="connsiteX4" fmla="*/ 238125 w 1188340"/>
                <a:gd name="connsiteY4" fmla="*/ 0 h 822358"/>
                <a:gd name="connsiteX5" fmla="*/ 0 w 1188340"/>
                <a:gd name="connsiteY5" fmla="*/ 0 h 822358"/>
                <a:gd name="connsiteX6" fmla="*/ 4763 w 1188340"/>
                <a:gd name="connsiteY6" fmla="*/ 119063 h 822358"/>
                <a:gd name="connsiteX0" fmla="*/ 4763 w 1188340"/>
                <a:gd name="connsiteY0" fmla="*/ 119063 h 822358"/>
                <a:gd name="connsiteX1" fmla="*/ 224786 w 1188340"/>
                <a:gd name="connsiteY1" fmla="*/ 822358 h 822358"/>
                <a:gd name="connsiteX2" fmla="*/ 1183007 w 1188340"/>
                <a:gd name="connsiteY2" fmla="*/ 818397 h 822358"/>
                <a:gd name="connsiteX3" fmla="*/ 1188340 w 1188340"/>
                <a:gd name="connsiteY3" fmla="*/ 283674 h 822358"/>
                <a:gd name="connsiteX4" fmla="*/ 238125 w 1188340"/>
                <a:gd name="connsiteY4" fmla="*/ 0 h 822358"/>
                <a:gd name="connsiteX5" fmla="*/ 0 w 1188340"/>
                <a:gd name="connsiteY5" fmla="*/ 0 h 822358"/>
                <a:gd name="connsiteX6" fmla="*/ 4763 w 1188340"/>
                <a:gd name="connsiteY6" fmla="*/ 119063 h 822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340" h="822358">
                  <a:moveTo>
                    <a:pt x="4763" y="119063"/>
                  </a:moveTo>
                  <a:lnTo>
                    <a:pt x="224786" y="822358"/>
                  </a:lnTo>
                  <a:lnTo>
                    <a:pt x="1183007" y="818397"/>
                  </a:lnTo>
                  <a:cubicBezTo>
                    <a:pt x="1184785" y="628148"/>
                    <a:pt x="1186562" y="473923"/>
                    <a:pt x="1188340" y="283674"/>
                  </a:cubicBezTo>
                  <a:lnTo>
                    <a:pt x="238125" y="0"/>
                  </a:lnTo>
                  <a:lnTo>
                    <a:pt x="0" y="0"/>
                  </a:lnTo>
                  <a:lnTo>
                    <a:pt x="4763" y="119063"/>
                  </a:lnTo>
                  <a:close/>
                </a:path>
              </a:pathLst>
            </a:custGeom>
            <a:solidFill>
              <a:srgbClr val="0070C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238346" y="2360100"/>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Rectangle 29"/>
            <p:cNvSpPr/>
            <p:nvPr/>
          </p:nvSpPr>
          <p:spPr>
            <a:xfrm>
              <a:off x="4475693" y="2742317"/>
              <a:ext cx="569723" cy="409283"/>
            </a:xfrm>
            <a:prstGeom prst="rect">
              <a:avLst/>
            </a:prstGeom>
            <a:solidFill>
              <a:srgbClr val="00589A">
                <a:alpha val="60784"/>
              </a:srgbClr>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p:cNvSpPr txBox="1"/>
          <p:nvPr/>
        </p:nvSpPr>
        <p:spPr>
          <a:xfrm>
            <a:off x="3810000" y="2971800"/>
            <a:ext cx="4648200" cy="369332"/>
          </a:xfrm>
          <a:prstGeom prst="rect">
            <a:avLst/>
          </a:prstGeom>
          <a:noFill/>
        </p:spPr>
        <p:txBody>
          <a:bodyPr wrap="square" rtlCol="0">
            <a:spAutoFit/>
          </a:bodyPr>
          <a:lstStyle/>
          <a:p>
            <a:r>
              <a:rPr lang="en-US" b="1" dirty="0" smtClean="0">
                <a:solidFill>
                  <a:schemeClr val="accent6">
                    <a:lumMod val="75000"/>
                  </a:schemeClr>
                </a:solidFill>
              </a:rPr>
              <a:t>Auto zoom </a:t>
            </a:r>
            <a:r>
              <a:rPr lang="en-US" dirty="0" smtClean="0">
                <a:solidFill>
                  <a:schemeClr val="accent6">
                    <a:lumMod val="75000"/>
                  </a:schemeClr>
                </a:solidFill>
              </a:rPr>
              <a:t>features are next.</a:t>
            </a:r>
            <a:endParaRPr lang="en-SG" dirty="0">
              <a:solidFill>
                <a:schemeClr val="accent6">
                  <a:lumMod val="75000"/>
                </a:schemeClr>
              </a:solidFill>
            </a:endParaRPr>
          </a:p>
        </p:txBody>
      </p:sp>
      <p:grpSp>
        <p:nvGrpSpPr>
          <p:cNvPr id="18" name="Group 17"/>
          <p:cNvGrpSpPr/>
          <p:nvPr/>
        </p:nvGrpSpPr>
        <p:grpSpPr>
          <a:xfrm>
            <a:off x="838200" y="3023655"/>
            <a:ext cx="838200" cy="838200"/>
            <a:chOff x="5247850" y="1096809"/>
            <a:chExt cx="838200" cy="838200"/>
          </a:xfrm>
        </p:grpSpPr>
        <p:sp>
          <p:nvSpPr>
            <p:cNvPr id="19" name="Rectangle 18"/>
            <p:cNvSpPr/>
            <p:nvPr/>
          </p:nvSpPr>
          <p:spPr>
            <a:xfrm>
              <a:off x="5280854" y="1176244"/>
              <a:ext cx="774065" cy="5478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247850" y="1096809"/>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Up Arrow 20"/>
            <p:cNvSpPr/>
            <p:nvPr/>
          </p:nvSpPr>
          <p:spPr>
            <a:xfrm>
              <a:off x="5542805" y="1185743"/>
              <a:ext cx="144988" cy="220324"/>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Up Arrow 21"/>
            <p:cNvSpPr/>
            <p:nvPr/>
          </p:nvSpPr>
          <p:spPr>
            <a:xfrm rot="10800000">
              <a:off x="5542805" y="1491856"/>
              <a:ext cx="144988" cy="220324"/>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Up Arrow 22"/>
            <p:cNvSpPr/>
            <p:nvPr/>
          </p:nvSpPr>
          <p:spPr>
            <a:xfrm rot="5400000">
              <a:off x="5780554" y="1228522"/>
              <a:ext cx="144988" cy="379216"/>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Up Arrow 23"/>
            <p:cNvSpPr/>
            <p:nvPr/>
          </p:nvSpPr>
          <p:spPr>
            <a:xfrm rot="16200000" flipH="1">
              <a:off x="5363324" y="1276712"/>
              <a:ext cx="144988" cy="274552"/>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Rectangle 24"/>
            <p:cNvSpPr/>
            <p:nvPr/>
          </p:nvSpPr>
          <p:spPr>
            <a:xfrm>
              <a:off x="5486595" y="1331707"/>
              <a:ext cx="253034" cy="184202"/>
            </a:xfrm>
            <a:prstGeom prst="rect">
              <a:avLst/>
            </a:prstGeom>
            <a:solidFill>
              <a:srgbClr val="0070C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557396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533400" y="479318"/>
            <a:ext cx="8382000" cy="800219"/>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Select the blue rectangle s in any order (</a:t>
            </a:r>
            <a:r>
              <a:rPr lang="en-US" dirty="0" err="1" smtClean="0">
                <a:solidFill>
                  <a:schemeClr val="accent6">
                    <a:lumMod val="75000"/>
                  </a:schemeClr>
                </a:solidFill>
              </a:rPr>
              <a:t>Ctrl+click</a:t>
            </a:r>
            <a:r>
              <a:rPr lang="en-US" dirty="0" smtClean="0">
                <a:solidFill>
                  <a:schemeClr val="accent6">
                    <a:lumMod val="75000"/>
                  </a:schemeClr>
                </a:solidFill>
              </a:rPr>
              <a:t>) and click  the                   </a:t>
            </a:r>
            <a:r>
              <a:rPr lang="en-US" i="1" dirty="0" smtClean="0">
                <a:solidFill>
                  <a:schemeClr val="accent6">
                    <a:lumMod val="75000"/>
                  </a:schemeClr>
                </a:solidFill>
              </a:rPr>
              <a:t>zoom to area</a:t>
            </a:r>
            <a:r>
              <a:rPr lang="en-US" dirty="0" smtClean="0">
                <a:solidFill>
                  <a:schemeClr val="accent6">
                    <a:lumMod val="75000"/>
                  </a:schemeClr>
                </a:solidFill>
              </a:rPr>
              <a:t> button.</a:t>
            </a:r>
            <a:endParaRPr lang="en-SG" dirty="0">
              <a:solidFill>
                <a:schemeClr val="accent6">
                  <a:lumMod val="75000"/>
                </a:schemeClr>
              </a:solidFill>
            </a:endParaRPr>
          </a:p>
        </p:txBody>
      </p:sp>
      <p:sp>
        <p:nvSpPr>
          <p:cNvPr id="33" name="TextBox 32"/>
          <p:cNvSpPr txBox="1"/>
          <p:nvPr/>
        </p:nvSpPr>
        <p:spPr>
          <a:xfrm>
            <a:off x="495300" y="5323582"/>
            <a:ext cx="8001000" cy="1354217"/>
          </a:xfrm>
          <a:prstGeom prst="rect">
            <a:avLst/>
          </a:prstGeom>
          <a:noFill/>
        </p:spPr>
        <p:txBody>
          <a:bodyPr wrap="square" rtlCol="0">
            <a:spAutoFit/>
          </a:bodyPr>
          <a:lstStyle/>
          <a:p>
            <a:r>
              <a:rPr lang="en-US" sz="2800" b="1" dirty="0" smtClean="0">
                <a:solidFill>
                  <a:schemeClr val="accent6">
                    <a:lumMod val="75000"/>
                  </a:schemeClr>
                </a:solidFill>
              </a:rPr>
              <a:t>2.</a:t>
            </a:r>
            <a:r>
              <a:rPr lang="en-US" dirty="0" smtClean="0">
                <a:solidFill>
                  <a:schemeClr val="accent6">
                    <a:lumMod val="75000"/>
                  </a:schemeClr>
                </a:solidFill>
              </a:rPr>
              <a:t> ‘Play’ the slide show (      ) to see the zooming and panning effects generated by PowerPointLabs. If you would like each zoom/pan effect to be put in a separate slide, click the expand (      )  icon below the </a:t>
            </a:r>
            <a:r>
              <a:rPr lang="en-US" i="1" dirty="0" smtClean="0">
                <a:solidFill>
                  <a:schemeClr val="accent6">
                    <a:lumMod val="75000"/>
                  </a:schemeClr>
                </a:solidFill>
              </a:rPr>
              <a:t>Zoom to Area </a:t>
            </a:r>
            <a:r>
              <a:rPr lang="en-US" dirty="0" smtClean="0">
                <a:solidFill>
                  <a:schemeClr val="accent6">
                    <a:lumMod val="75000"/>
                  </a:schemeClr>
                </a:solidFill>
              </a:rPr>
              <a:t>button to access settings and select  ‘Put all zoom effects on separate slides’ option.</a:t>
            </a:r>
            <a:endParaRPr lang="en-SG" dirty="0">
              <a:solidFill>
                <a:schemeClr val="accent6">
                  <a:lumMod val="75000"/>
                </a:schemeClr>
              </a:solidFill>
            </a:endParaRPr>
          </a:p>
        </p:txBody>
      </p:sp>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1788" y="5498424"/>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1" descr="File:AmineTreating.png"/>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320" t="1116" r="1244" b="19220"/>
          <a:stretch/>
        </p:blipFill>
        <p:spPr bwMode="auto">
          <a:xfrm>
            <a:off x="1676400" y="1359849"/>
            <a:ext cx="5754036" cy="411495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2095499" y="1546148"/>
            <a:ext cx="2332682" cy="1749511"/>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grpSp>
        <p:nvGrpSpPr>
          <p:cNvPr id="24" name="Group 23"/>
          <p:cNvGrpSpPr/>
          <p:nvPr/>
        </p:nvGrpSpPr>
        <p:grpSpPr>
          <a:xfrm>
            <a:off x="7010400" y="492370"/>
            <a:ext cx="838200" cy="838200"/>
            <a:chOff x="5247850" y="1096809"/>
            <a:chExt cx="838200" cy="838200"/>
          </a:xfrm>
        </p:grpSpPr>
        <p:sp>
          <p:nvSpPr>
            <p:cNvPr id="25" name="Rectangle 24"/>
            <p:cNvSpPr/>
            <p:nvPr/>
          </p:nvSpPr>
          <p:spPr>
            <a:xfrm>
              <a:off x="5280854" y="1176244"/>
              <a:ext cx="774065" cy="5478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247850" y="1096809"/>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Up Arrow 26"/>
            <p:cNvSpPr/>
            <p:nvPr/>
          </p:nvSpPr>
          <p:spPr>
            <a:xfrm>
              <a:off x="5542805" y="1185743"/>
              <a:ext cx="144988" cy="220324"/>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Up Arrow 28"/>
            <p:cNvSpPr/>
            <p:nvPr/>
          </p:nvSpPr>
          <p:spPr>
            <a:xfrm rot="10800000">
              <a:off x="5542805" y="1491856"/>
              <a:ext cx="144988" cy="220324"/>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Up Arrow 31"/>
            <p:cNvSpPr/>
            <p:nvPr/>
          </p:nvSpPr>
          <p:spPr>
            <a:xfrm rot="5400000">
              <a:off x="5780554" y="1228522"/>
              <a:ext cx="144988" cy="379216"/>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Up Arrow 33"/>
            <p:cNvSpPr/>
            <p:nvPr/>
          </p:nvSpPr>
          <p:spPr>
            <a:xfrm rot="16200000" flipH="1">
              <a:off x="5363324" y="1276712"/>
              <a:ext cx="144988" cy="274552"/>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Rectangle 34"/>
            <p:cNvSpPr/>
            <p:nvPr/>
          </p:nvSpPr>
          <p:spPr>
            <a:xfrm>
              <a:off x="5486595" y="1331707"/>
              <a:ext cx="253034" cy="184202"/>
            </a:xfrm>
            <a:prstGeom prst="rect">
              <a:avLst/>
            </a:prstGeom>
            <a:solidFill>
              <a:srgbClr val="0070C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p:cNvSpPr/>
          <p:nvPr/>
        </p:nvSpPr>
        <p:spPr>
          <a:xfrm>
            <a:off x="5347756" y="2104677"/>
            <a:ext cx="1787357" cy="1340517"/>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sp>
        <p:nvSpPr>
          <p:cNvPr id="16" name="Rectangle 15"/>
          <p:cNvSpPr/>
          <p:nvPr/>
        </p:nvSpPr>
        <p:spPr>
          <a:xfrm>
            <a:off x="4267200" y="3695323"/>
            <a:ext cx="2123799" cy="1592848"/>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pic>
        <p:nvPicPr>
          <p:cNvPr id="307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2977" t="64673" r="8220" b="7793"/>
          <a:stretch/>
        </p:blipFill>
        <p:spPr bwMode="auto">
          <a:xfrm>
            <a:off x="2752364" y="6056437"/>
            <a:ext cx="308048" cy="289022"/>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05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heel(1)">
                                      <p:cBhvr>
                                        <p:cTn id="7" dur="500"/>
                                        <p:tgtEl>
                                          <p:spTgt spid="2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500"/>
                                        <p:tgtEl>
                                          <p:spTgt spid="15"/>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heel(1)">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Pentagon 27"/>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Pentagon 3"/>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ounded Rectangle 4"/>
          <p:cNvSpPr/>
          <p:nvPr/>
        </p:nvSpPr>
        <p:spPr>
          <a:xfrm>
            <a:off x="233550" y="2209800"/>
            <a:ext cx="2281050" cy="990600"/>
          </a:xfrm>
          <a:prstGeom prst="roundRect">
            <a:avLst/>
          </a:prstGeom>
          <a:blipFill>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6" name="TextBox 5"/>
          <p:cNvSpPr txBox="1"/>
          <p:nvPr/>
        </p:nvSpPr>
        <p:spPr>
          <a:xfrm>
            <a:off x="685800" y="1676400"/>
            <a:ext cx="1600200" cy="381000"/>
          </a:xfrm>
          <a:prstGeom prst="rect">
            <a:avLst/>
          </a:prstGeom>
          <a:noFill/>
        </p:spPr>
        <p:txBody>
          <a:bodyPr wrap="square" rtlCol="0">
            <a:spAutoFit/>
          </a:bodyPr>
          <a:lstStyle/>
          <a:p>
            <a:pPr algn="ctr"/>
            <a:r>
              <a:rPr lang="en-US" b="1" dirty="0" smtClean="0">
                <a:solidFill>
                  <a:schemeClr val="bg1">
                    <a:lumMod val="65000"/>
                  </a:schemeClr>
                </a:solidFill>
              </a:rPr>
              <a:t>Inputs</a:t>
            </a:r>
            <a:endParaRPr lang="en-SG" b="1" dirty="0">
              <a:solidFill>
                <a:schemeClr val="bg1">
                  <a:lumMod val="65000"/>
                </a:schemeClr>
              </a:solidFill>
            </a:endParaRPr>
          </a:p>
        </p:txBody>
      </p:sp>
      <p:sp>
        <p:nvSpPr>
          <p:cNvPr id="7" name="Rounded Rectangle 6"/>
          <p:cNvSpPr/>
          <p:nvPr/>
        </p:nvSpPr>
        <p:spPr>
          <a:xfrm>
            <a:off x="233550" y="3269354"/>
            <a:ext cx="1384420" cy="588100"/>
          </a:xfrm>
          <a:prstGeom prst="roundRect">
            <a:avLst/>
          </a:prstGeom>
          <a:blipFill>
            <a:blip r:embed="rId4">
              <a:extLst>
                <a:ext uri="{BEBA8EAE-BF5A-486C-A8C5-ECC9F3942E4B}">
                  <a14:imgProps xmlns:a14="http://schemas.microsoft.com/office/drawing/2010/main">
                    <a14:imgLayer r:embed="rId5">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lumMod val="50000"/>
                    <a:lumOff val="50000"/>
                  </a:schemeClr>
                </a:solidFill>
              </a:rPr>
              <a:t>Ingredient B (25%)</a:t>
            </a:r>
            <a:endParaRPr lang="en-SG" b="1" dirty="0">
              <a:solidFill>
                <a:schemeClr val="tx1">
                  <a:lumMod val="50000"/>
                  <a:lumOff val="50000"/>
                </a:schemeClr>
              </a:solidFill>
            </a:endParaRPr>
          </a:p>
        </p:txBody>
      </p:sp>
      <p:sp>
        <p:nvSpPr>
          <p:cNvPr id="8" name="Rounded Rectangle 7"/>
          <p:cNvSpPr/>
          <p:nvPr/>
        </p:nvSpPr>
        <p:spPr>
          <a:xfrm>
            <a:off x="1690950" y="3269354"/>
            <a:ext cx="823650" cy="588100"/>
          </a:xfrm>
          <a:prstGeom prst="roundRect">
            <a:avLst/>
          </a:prstGeom>
          <a:blipFill>
            <a:blip r:embed="rId6">
              <a:duotone>
                <a:schemeClr val="bg2">
                  <a:shade val="45000"/>
                  <a:satMod val="135000"/>
                </a:schemeClr>
                <a:prstClr val="white"/>
              </a:duotone>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lumMod val="50000"/>
                    <a:lumOff val="50000"/>
                  </a:schemeClr>
                </a:solidFill>
              </a:rPr>
              <a:t>C (15%)</a:t>
            </a:r>
            <a:endParaRPr lang="en-SG" sz="1600" b="1" dirty="0">
              <a:solidFill>
                <a:schemeClr val="tx1">
                  <a:lumMod val="50000"/>
                  <a:lumOff val="50000"/>
                </a:schemeClr>
              </a:solidFill>
            </a:endParaRPr>
          </a:p>
        </p:txBody>
      </p:sp>
      <p:sp>
        <p:nvSpPr>
          <p:cNvPr id="17" name="TextBox 16"/>
          <p:cNvSpPr txBox="1"/>
          <p:nvPr/>
        </p:nvSpPr>
        <p:spPr>
          <a:xfrm>
            <a:off x="3876600" y="1652329"/>
            <a:ext cx="1600200" cy="381000"/>
          </a:xfrm>
          <a:prstGeom prst="rect">
            <a:avLst/>
          </a:prstGeom>
          <a:noFill/>
        </p:spPr>
        <p:txBody>
          <a:bodyPr wrap="square" rtlCol="0">
            <a:spAutoFit/>
          </a:bodyPr>
          <a:lstStyle/>
          <a:p>
            <a:pPr algn="ctr"/>
            <a:r>
              <a:rPr lang="en-US" b="1" dirty="0" smtClean="0">
                <a:solidFill>
                  <a:schemeClr val="bg1">
                    <a:lumMod val="65000"/>
                  </a:schemeClr>
                </a:solidFill>
              </a:rPr>
              <a:t>Process</a:t>
            </a:r>
            <a:endParaRPr lang="en-SG" b="1" dirty="0">
              <a:solidFill>
                <a:schemeClr val="bg1">
                  <a:lumMod val="65000"/>
                </a:schemeClr>
              </a:solidFill>
            </a:endParaRPr>
          </a:p>
        </p:txBody>
      </p:sp>
      <p:sp>
        <p:nvSpPr>
          <p:cNvPr id="21" name="TextBox 20"/>
          <p:cNvSpPr txBox="1"/>
          <p:nvPr/>
        </p:nvSpPr>
        <p:spPr>
          <a:xfrm>
            <a:off x="7000800" y="1652329"/>
            <a:ext cx="1600200" cy="381000"/>
          </a:xfrm>
          <a:prstGeom prst="rect">
            <a:avLst/>
          </a:prstGeom>
          <a:noFill/>
        </p:spPr>
        <p:txBody>
          <a:bodyPr wrap="square" rtlCol="0">
            <a:spAutoFit/>
          </a:bodyPr>
          <a:lstStyle/>
          <a:p>
            <a:pPr algn="ctr"/>
            <a:r>
              <a:rPr lang="en-US" b="1" dirty="0" smtClean="0">
                <a:solidFill>
                  <a:schemeClr val="bg1">
                    <a:lumMod val="65000"/>
                  </a:schemeClr>
                </a:solidFill>
              </a:rPr>
              <a:t>Output</a:t>
            </a:r>
            <a:endParaRPr lang="en-SG" b="1" dirty="0">
              <a:solidFill>
                <a:schemeClr val="bg1">
                  <a:lumMod val="65000"/>
                </a:schemeClr>
              </a:solidFill>
            </a:endParaRPr>
          </a:p>
        </p:txBody>
      </p:sp>
      <p:pic>
        <p:nvPicPr>
          <p:cNvPr id="1026" name="Picture 2" descr="C:\Users\dcsdcr\AppData\Local\Microsoft\Windows\Temporary Internet Files\Content.IE5\99JB0IZJ\dglxasset[1].aspx"/>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csdcr\AppData\Local\Microsoft\Windows\Temporary Internet Files\Content.IE5\9Z2HL03D\dglxasset[1].aspx"/>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dcsdcr\AppData\Local\Microsoft\Windows\Temporary Internet Files\Content.IE5\X5YV3EZ2\MC900311286[1].wmf"/>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csdcr\AppData\Local\Microsoft\Windows\Temporary Internet Files\Content.IE5\99JB0IZJ\MC900038628[1].wmf"/>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31" name="TextBox 30"/>
          <p:cNvSpPr txBox="1"/>
          <p:nvPr/>
        </p:nvSpPr>
        <p:spPr>
          <a:xfrm>
            <a:off x="533400" y="479318"/>
            <a:ext cx="8001000" cy="523220"/>
          </a:xfrm>
          <a:prstGeom prst="rect">
            <a:avLst/>
          </a:prstGeom>
          <a:noFill/>
        </p:spPr>
        <p:txBody>
          <a:bodyPr wrap="square" rtlCol="0">
            <a:spAutoFit/>
          </a:bodyPr>
          <a:lstStyle/>
          <a:p>
            <a:r>
              <a:rPr lang="en-US" sz="2800" b="1" dirty="0" smtClean="0">
                <a:solidFill>
                  <a:schemeClr val="accent6">
                    <a:lumMod val="75000"/>
                  </a:schemeClr>
                </a:solidFill>
              </a:rPr>
              <a:t>2.</a:t>
            </a:r>
            <a:r>
              <a:rPr lang="en-US" dirty="0" smtClean="0">
                <a:solidFill>
                  <a:schemeClr val="accent6">
                    <a:lumMod val="75000"/>
                  </a:schemeClr>
                </a:solidFill>
              </a:rPr>
              <a:t> Select the blue rectangle and click  the                button.</a:t>
            </a:r>
            <a:endParaRPr lang="en-SG" dirty="0">
              <a:solidFill>
                <a:schemeClr val="accent6">
                  <a:lumMod val="75000"/>
                </a:schemeClr>
              </a:solidFill>
            </a:endParaRPr>
          </a:p>
        </p:txBody>
      </p:sp>
      <p:sp>
        <p:nvSpPr>
          <p:cNvPr id="33" name="TextBox 32"/>
          <p:cNvSpPr txBox="1"/>
          <p:nvPr/>
        </p:nvSpPr>
        <p:spPr>
          <a:xfrm>
            <a:off x="495300" y="4724400"/>
            <a:ext cx="8001000" cy="1354217"/>
          </a:xfrm>
          <a:prstGeom prst="rect">
            <a:avLst/>
          </a:prstGeom>
          <a:noFill/>
        </p:spPr>
        <p:txBody>
          <a:bodyPr wrap="square" rtlCol="0">
            <a:spAutoFit/>
          </a:bodyPr>
          <a:lstStyle/>
          <a:p>
            <a:r>
              <a:rPr lang="en-US" sz="2800" b="1" dirty="0" smtClean="0">
                <a:solidFill>
                  <a:schemeClr val="accent6">
                    <a:lumMod val="75000"/>
                  </a:schemeClr>
                </a:solidFill>
              </a:rPr>
              <a:t>3.</a:t>
            </a:r>
            <a:r>
              <a:rPr lang="en-US" dirty="0" smtClean="0">
                <a:solidFill>
                  <a:schemeClr val="accent6">
                    <a:lumMod val="75000"/>
                  </a:schemeClr>
                </a:solidFill>
              </a:rPr>
              <a:t> ‘Play’ the slide show (      ) to see </a:t>
            </a:r>
            <a:r>
              <a:rPr lang="en-US" i="1" dirty="0" smtClean="0">
                <a:solidFill>
                  <a:schemeClr val="accent6">
                    <a:lumMod val="75000"/>
                  </a:schemeClr>
                </a:solidFill>
              </a:rPr>
              <a:t>drill down </a:t>
            </a:r>
            <a:r>
              <a:rPr lang="en-US" dirty="0" smtClean="0">
                <a:solidFill>
                  <a:schemeClr val="accent6">
                    <a:lumMod val="75000"/>
                  </a:schemeClr>
                </a:solidFill>
              </a:rPr>
              <a:t>effect generated by PowerPointLabs. The effect tells the audience which part of this slide corresponds to the content of the next slide. For example, here it gives audience the feeling that you are now drilling down to details about the ‘Process’ part of this slide.</a:t>
            </a:r>
            <a:endParaRPr lang="en-SG" dirty="0">
              <a:solidFill>
                <a:schemeClr val="accent6">
                  <a:lumMod val="75000"/>
                </a:schemeClr>
              </a:solidFill>
            </a:endParaRPr>
          </a:p>
        </p:txBody>
      </p:sp>
      <p:pic>
        <p:nvPicPr>
          <p:cNvPr id="1032"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31788" y="4899242"/>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https://lh3.googleusercontent.com/R6W83U2d1JkOFMeYLbmqerTI4yEtMf-f4BeMJ3ZypqlW3Hke61IvywGjRmIhYOJClVg6URUsNjxisSc2DbtJd88i8KbNtmC2PJyP7NCLLKi07InZW8BfaCKmUQ"/>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60503" y="513954"/>
            <a:ext cx="773497" cy="1091996"/>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6309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Flowchart: Delay 3"/>
          <p:cNvSpPr/>
          <p:nvPr/>
        </p:nvSpPr>
        <p:spPr>
          <a:xfrm>
            <a:off x="6477000" y="2438400"/>
            <a:ext cx="1219200" cy="1219200"/>
          </a:xfrm>
          <a:prstGeom prst="flowChartDelay">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smtClean="0"/>
              <a:t>Z</a:t>
            </a:r>
            <a:endParaRPr lang="en-SG" sz="3200" b="1" dirty="0"/>
          </a:p>
        </p:txBody>
      </p:sp>
      <p:sp>
        <p:nvSpPr>
          <p:cNvPr id="5" name="Flowchart: Alternate Process 4"/>
          <p:cNvSpPr/>
          <p:nvPr/>
        </p:nvSpPr>
        <p:spPr>
          <a:xfrm>
            <a:off x="3200400" y="24765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smtClean="0"/>
              <a:t>Y</a:t>
            </a:r>
            <a:endParaRPr lang="en-SG" sz="3200" b="1" dirty="0"/>
          </a:p>
        </p:txBody>
      </p:sp>
      <p:sp>
        <p:nvSpPr>
          <p:cNvPr id="7" name="Flowchart: Alternate Process 6"/>
          <p:cNvSpPr/>
          <p:nvPr/>
        </p:nvSpPr>
        <p:spPr>
          <a:xfrm>
            <a:off x="3192483" y="44958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smtClean="0"/>
              <a:t>M</a:t>
            </a:r>
            <a:endParaRPr lang="en-SG" sz="3200" b="1" dirty="0"/>
          </a:p>
        </p:txBody>
      </p:sp>
      <p:sp>
        <p:nvSpPr>
          <p:cNvPr id="6" name="Flowchart: Manual Input 5"/>
          <p:cNvSpPr/>
          <p:nvPr/>
        </p:nvSpPr>
        <p:spPr>
          <a:xfrm>
            <a:off x="3192483" y="762000"/>
            <a:ext cx="2209800" cy="838200"/>
          </a:xfrm>
          <a:prstGeom prst="flowChartManualInp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smtClean="0"/>
              <a:t>L</a:t>
            </a:r>
            <a:endParaRPr lang="en-SG" sz="3200" b="1" dirty="0"/>
          </a:p>
        </p:txBody>
      </p:sp>
      <p:sp>
        <p:nvSpPr>
          <p:cNvPr id="8" name="Flowchart: Document 7"/>
          <p:cNvSpPr/>
          <p:nvPr/>
        </p:nvSpPr>
        <p:spPr>
          <a:xfrm rot="5400000">
            <a:off x="1447800" y="2514600"/>
            <a:ext cx="914400" cy="1066800"/>
          </a:xfrm>
          <a:prstGeom prst="flowChartDocument">
            <a:avLst/>
          </a:prstGeom>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sz="3200" b="1" dirty="0" smtClean="0"/>
              <a:t>X</a:t>
            </a:r>
            <a:endParaRPr lang="en-SG" sz="3200" b="1" dirty="0"/>
          </a:p>
        </p:txBody>
      </p:sp>
      <p:sp>
        <p:nvSpPr>
          <p:cNvPr id="9" name="Right Arrow 8"/>
          <p:cNvSpPr/>
          <p:nvPr/>
        </p:nvSpPr>
        <p:spPr>
          <a:xfrm>
            <a:off x="26195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1" name="Right Arrow 10"/>
          <p:cNvSpPr/>
          <p:nvPr/>
        </p:nvSpPr>
        <p:spPr>
          <a:xfrm>
            <a:off x="5638800" y="2819400"/>
            <a:ext cx="6858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2" name="Right Arrow 11"/>
          <p:cNvSpPr/>
          <p:nvPr/>
        </p:nvSpPr>
        <p:spPr>
          <a:xfrm rot="5400000">
            <a:off x="4068783" y="19050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3" name="Right Arrow 12"/>
          <p:cNvSpPr/>
          <p:nvPr/>
        </p:nvSpPr>
        <p:spPr>
          <a:xfrm rot="5400000">
            <a:off x="4078679" y="38862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4" name="Right Arrow 13"/>
          <p:cNvSpPr/>
          <p:nvPr/>
        </p:nvSpPr>
        <p:spPr>
          <a:xfrm>
            <a:off x="6858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5" name="Right Arrow 14"/>
          <p:cNvSpPr/>
          <p:nvPr/>
        </p:nvSpPr>
        <p:spPr>
          <a:xfrm>
            <a:off x="8153400" y="2803566"/>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Tree>
    <p:extLst>
      <p:ext uri="{BB962C8B-B14F-4D97-AF65-F5344CB8AC3E}">
        <p14:creationId xmlns:p14="http://schemas.microsoft.com/office/powerpoint/2010/main" val="3510104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479318"/>
            <a:ext cx="8001000" cy="369332"/>
          </a:xfrm>
          <a:prstGeom prst="rect">
            <a:avLst/>
          </a:prstGeom>
          <a:noFill/>
        </p:spPr>
        <p:txBody>
          <a:bodyPr wrap="square" rtlCol="0">
            <a:spAutoFit/>
          </a:bodyPr>
          <a:lstStyle/>
          <a:p>
            <a:r>
              <a:rPr lang="en-US" dirty="0" smtClean="0">
                <a:solidFill>
                  <a:schemeClr val="accent6">
                    <a:lumMod val="75000"/>
                  </a:schemeClr>
                </a:solidFill>
              </a:rPr>
              <a:t>Please go through this tutorial in the ‘edit’ mode, not ‘slideshow’ mode. </a:t>
            </a:r>
            <a:endParaRPr lang="en-SG" dirty="0">
              <a:solidFill>
                <a:schemeClr val="accent6">
                  <a:lumMod val="75000"/>
                </a:schemeClr>
              </a:solidFill>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51584"/>
            <a:ext cx="5943600" cy="25472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4572000"/>
            <a:ext cx="5886450"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rot="14982472">
              <a:off x="4609435" y="5997540"/>
              <a:ext cx="414720" cy="761040"/>
            </p14:xfrm>
          </p:contentPart>
        </mc:Choice>
        <mc:Fallback xmlns="">
          <p:pic>
            <p:nvPicPr>
              <p:cNvPr id="7" name="Ink 6"/>
              <p:cNvPicPr/>
              <p:nvPr/>
            </p:nvPicPr>
            <p:blipFill>
              <a:blip r:embed="rId5"/>
              <a:stretch>
                <a:fillRect/>
              </a:stretch>
            </p:blipFill>
            <p:spPr>
              <a:xfrm rot="14982472">
                <a:off x="4584235" y="5981700"/>
                <a:ext cx="470160" cy="807120"/>
              </a:xfrm>
              <a:prstGeom prst="rect">
                <a:avLst/>
              </a:prstGeom>
            </p:spPr>
          </p:pic>
        </mc:Fallback>
      </mc:AlternateContent>
    </p:spTree>
    <p:extLst>
      <p:ext uri="{BB962C8B-B14F-4D97-AF65-F5344CB8AC3E}">
        <p14:creationId xmlns:p14="http://schemas.microsoft.com/office/powerpoint/2010/main" val="24897896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Pentagon 27"/>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p:cNvSpPr txBox="1"/>
          <p:nvPr/>
        </p:nvSpPr>
        <p:spPr>
          <a:xfrm>
            <a:off x="3876600" y="1652329"/>
            <a:ext cx="1600200" cy="381000"/>
          </a:xfrm>
          <a:prstGeom prst="rect">
            <a:avLst/>
          </a:prstGeom>
          <a:noFill/>
        </p:spPr>
        <p:txBody>
          <a:bodyPr wrap="square" rtlCol="0">
            <a:spAutoFit/>
          </a:bodyPr>
          <a:lstStyle/>
          <a:p>
            <a:pPr algn="ctr"/>
            <a:r>
              <a:rPr lang="en-US" b="1" dirty="0" smtClean="0">
                <a:solidFill>
                  <a:schemeClr val="bg1">
                    <a:lumMod val="65000"/>
                  </a:schemeClr>
                </a:solidFill>
              </a:rPr>
              <a:t>Process</a:t>
            </a:r>
            <a:endParaRPr lang="en-SG" b="1" dirty="0">
              <a:solidFill>
                <a:schemeClr val="bg1">
                  <a:lumMod val="65000"/>
                </a:schemeClr>
              </a:solidFill>
            </a:endParaRPr>
          </a:p>
        </p:txBody>
      </p:sp>
      <p:sp>
        <p:nvSpPr>
          <p:cNvPr id="21" name="TextBox 20"/>
          <p:cNvSpPr txBox="1"/>
          <p:nvPr/>
        </p:nvSpPr>
        <p:spPr>
          <a:xfrm>
            <a:off x="7000800" y="1652329"/>
            <a:ext cx="1600200" cy="381000"/>
          </a:xfrm>
          <a:prstGeom prst="rect">
            <a:avLst/>
          </a:prstGeom>
          <a:noFill/>
        </p:spPr>
        <p:txBody>
          <a:bodyPr wrap="square" rtlCol="0">
            <a:spAutoFit/>
          </a:bodyPr>
          <a:lstStyle/>
          <a:p>
            <a:pPr algn="ctr"/>
            <a:r>
              <a:rPr lang="en-US" b="1" dirty="0" smtClean="0">
                <a:solidFill>
                  <a:schemeClr val="bg1">
                    <a:lumMod val="65000"/>
                  </a:schemeClr>
                </a:solidFill>
              </a:rPr>
              <a:t>Output</a:t>
            </a:r>
            <a:endParaRPr lang="en-SG" b="1" dirty="0">
              <a:solidFill>
                <a:schemeClr val="bg1">
                  <a:lumMod val="65000"/>
                </a:schemeClr>
              </a:solidFill>
            </a:endParaRPr>
          </a:p>
        </p:txBody>
      </p:sp>
      <p:pic>
        <p:nvPicPr>
          <p:cNvPr id="1026" name="Picture 2" descr="C:\Users\dcsdcr\AppData\Local\Microsoft\Windows\Temporary Internet Files\Content.IE5\99JB0IZJ\dglxasset[1].aspx"/>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csdcr\AppData\Local\Microsoft\Windows\Temporary Internet Files\Content.IE5\9Z2HL03D\dglxasset[1].aspx"/>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dcsdcr\AppData\Local\Microsoft\Windows\Temporary Internet Files\Content.IE5\X5YV3EZ2\MC900311286[1].wmf"/>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csdcr\AppData\Local\Microsoft\Windows\Temporary Internet Files\Content.IE5\99JB0IZJ\MC900038628[1].wmf"/>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6" name="Pentagon 15"/>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ounded Rectangle 17"/>
          <p:cNvSpPr/>
          <p:nvPr/>
        </p:nvSpPr>
        <p:spPr>
          <a:xfrm>
            <a:off x="233550" y="2209800"/>
            <a:ext cx="2281050" cy="990600"/>
          </a:xfrm>
          <a:prstGeom prst="roundRect">
            <a:avLst/>
          </a:prstGeom>
          <a:blipFill>
            <a:blip r:embed="rId6">
              <a:extLst>
                <a:ext uri="{BEBA8EAE-BF5A-486C-A8C5-ECC9F3942E4B}">
                  <a14:imgProps xmlns:a14="http://schemas.microsoft.com/office/drawing/2010/main">
                    <a14:imgLayer r:embed="rId7">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19" name="TextBox 18"/>
          <p:cNvSpPr txBox="1"/>
          <p:nvPr/>
        </p:nvSpPr>
        <p:spPr>
          <a:xfrm>
            <a:off x="685800" y="1676400"/>
            <a:ext cx="1600200" cy="381000"/>
          </a:xfrm>
          <a:prstGeom prst="rect">
            <a:avLst/>
          </a:prstGeom>
          <a:noFill/>
        </p:spPr>
        <p:txBody>
          <a:bodyPr wrap="square" rtlCol="0">
            <a:spAutoFit/>
          </a:bodyPr>
          <a:lstStyle/>
          <a:p>
            <a:pPr algn="ctr"/>
            <a:r>
              <a:rPr lang="en-US" b="1" dirty="0" smtClean="0">
                <a:solidFill>
                  <a:schemeClr val="bg1">
                    <a:lumMod val="65000"/>
                  </a:schemeClr>
                </a:solidFill>
              </a:rPr>
              <a:t>Inputs</a:t>
            </a:r>
            <a:endParaRPr lang="en-SG" b="1" dirty="0">
              <a:solidFill>
                <a:schemeClr val="bg1">
                  <a:lumMod val="65000"/>
                </a:schemeClr>
              </a:solidFill>
            </a:endParaRPr>
          </a:p>
        </p:txBody>
      </p:sp>
      <p:sp>
        <p:nvSpPr>
          <p:cNvPr id="22" name="Rounded Rectangle 21"/>
          <p:cNvSpPr/>
          <p:nvPr/>
        </p:nvSpPr>
        <p:spPr>
          <a:xfrm>
            <a:off x="233550" y="3269354"/>
            <a:ext cx="1384420" cy="588100"/>
          </a:xfrm>
          <a:prstGeom prst="roundRect">
            <a:avLst/>
          </a:prstGeom>
          <a:blipFill>
            <a:blip r:embed="rId8">
              <a:extLst>
                <a:ext uri="{BEBA8EAE-BF5A-486C-A8C5-ECC9F3942E4B}">
                  <a14:imgProps xmlns:a14="http://schemas.microsoft.com/office/drawing/2010/main">
                    <a14:imgLayer r:embed="rId9">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lumMod val="50000"/>
                    <a:lumOff val="50000"/>
                  </a:schemeClr>
                </a:solidFill>
              </a:rPr>
              <a:t>Ingredient B (25%)</a:t>
            </a:r>
            <a:endParaRPr lang="en-SG" b="1" dirty="0">
              <a:solidFill>
                <a:schemeClr val="tx1">
                  <a:lumMod val="50000"/>
                  <a:lumOff val="50000"/>
                </a:schemeClr>
              </a:solidFill>
            </a:endParaRPr>
          </a:p>
        </p:txBody>
      </p:sp>
      <p:sp>
        <p:nvSpPr>
          <p:cNvPr id="23" name="Rounded Rectangle 22"/>
          <p:cNvSpPr/>
          <p:nvPr/>
        </p:nvSpPr>
        <p:spPr>
          <a:xfrm>
            <a:off x="1690950" y="3269354"/>
            <a:ext cx="823650" cy="588100"/>
          </a:xfrm>
          <a:prstGeom prst="roundRect">
            <a:avLst/>
          </a:prstGeom>
          <a:blipFill>
            <a:blip r:embed="rId10">
              <a:duotone>
                <a:schemeClr val="bg2">
                  <a:shade val="45000"/>
                  <a:satMod val="135000"/>
                </a:schemeClr>
                <a:prstClr val="white"/>
              </a:duotone>
              <a:extLst>
                <a:ext uri="{BEBA8EAE-BF5A-486C-A8C5-ECC9F3942E4B}">
                  <a14:imgProps xmlns:a14="http://schemas.microsoft.com/office/drawing/2010/main">
                    <a14:imgLayer r:embed="rId11">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lumMod val="50000"/>
                    <a:lumOff val="50000"/>
                  </a:schemeClr>
                </a:solidFill>
              </a:rPr>
              <a:t>C (15%)</a:t>
            </a:r>
            <a:endParaRPr lang="en-SG" sz="1600" b="1" dirty="0">
              <a:solidFill>
                <a:schemeClr val="tx1">
                  <a:lumMod val="50000"/>
                  <a:lumOff val="50000"/>
                </a:schemeClr>
              </a:solidFill>
            </a:endParaRPr>
          </a:p>
        </p:txBody>
      </p:sp>
      <p:sp>
        <p:nvSpPr>
          <p:cNvPr id="24" name="TextBox 23"/>
          <p:cNvSpPr txBox="1"/>
          <p:nvPr/>
        </p:nvSpPr>
        <p:spPr>
          <a:xfrm>
            <a:off x="533400" y="479318"/>
            <a:ext cx="8001000" cy="800219"/>
          </a:xfrm>
          <a:prstGeom prst="rect">
            <a:avLst/>
          </a:prstGeom>
          <a:noFill/>
        </p:spPr>
        <p:txBody>
          <a:bodyPr wrap="square" rtlCol="0">
            <a:spAutoFit/>
          </a:bodyPr>
          <a:lstStyle/>
          <a:p>
            <a:r>
              <a:rPr lang="en-US" sz="2800" b="1" dirty="0" smtClean="0">
                <a:solidFill>
                  <a:schemeClr val="accent6">
                    <a:lumMod val="75000"/>
                  </a:schemeClr>
                </a:solidFill>
              </a:rPr>
              <a:t>4.</a:t>
            </a:r>
            <a:r>
              <a:rPr lang="en-US" dirty="0" smtClean="0">
                <a:solidFill>
                  <a:schemeClr val="accent6">
                    <a:lumMod val="75000"/>
                  </a:schemeClr>
                </a:solidFill>
              </a:rPr>
              <a:t> Select the blue rectangle and click  the              button to generate a </a:t>
            </a:r>
            <a:r>
              <a:rPr lang="en-US" i="1" dirty="0" smtClean="0">
                <a:solidFill>
                  <a:schemeClr val="accent6">
                    <a:lumMod val="75000"/>
                  </a:schemeClr>
                </a:solidFill>
              </a:rPr>
              <a:t>step back </a:t>
            </a:r>
            <a:r>
              <a:rPr lang="en-US" dirty="0" smtClean="0">
                <a:solidFill>
                  <a:schemeClr val="accent6">
                    <a:lumMod val="75000"/>
                  </a:schemeClr>
                </a:solidFill>
              </a:rPr>
              <a:t>effect from the previous slide.</a:t>
            </a:r>
            <a:endParaRPr lang="en-SG" dirty="0">
              <a:solidFill>
                <a:schemeClr val="accent6">
                  <a:lumMod val="75000"/>
                </a:schemeClr>
              </a:solidFill>
            </a:endParaRPr>
          </a:p>
        </p:txBody>
      </p:sp>
      <p:sp>
        <p:nvSpPr>
          <p:cNvPr id="25" name="TextBox 24"/>
          <p:cNvSpPr txBox="1"/>
          <p:nvPr/>
        </p:nvSpPr>
        <p:spPr>
          <a:xfrm>
            <a:off x="495300" y="4724400"/>
            <a:ext cx="8001000" cy="1077218"/>
          </a:xfrm>
          <a:prstGeom prst="rect">
            <a:avLst/>
          </a:prstGeom>
          <a:noFill/>
        </p:spPr>
        <p:txBody>
          <a:bodyPr wrap="square" rtlCol="0">
            <a:spAutoFit/>
          </a:bodyPr>
          <a:lstStyle/>
          <a:p>
            <a:r>
              <a:rPr lang="en-US" sz="2800" b="1" dirty="0" smtClean="0">
                <a:solidFill>
                  <a:schemeClr val="accent6">
                    <a:lumMod val="75000"/>
                  </a:schemeClr>
                </a:solidFill>
              </a:rPr>
              <a:t>5.</a:t>
            </a:r>
            <a:r>
              <a:rPr lang="en-US" dirty="0" smtClean="0">
                <a:solidFill>
                  <a:schemeClr val="accent6">
                    <a:lumMod val="75000"/>
                  </a:schemeClr>
                </a:solidFill>
              </a:rPr>
              <a:t> Go back a couple of slides and ‘play’ the slide show to see the </a:t>
            </a:r>
            <a:r>
              <a:rPr lang="en-US" i="1" dirty="0" smtClean="0">
                <a:solidFill>
                  <a:schemeClr val="accent6">
                    <a:lumMod val="75000"/>
                  </a:schemeClr>
                </a:solidFill>
              </a:rPr>
              <a:t>step back </a:t>
            </a:r>
            <a:r>
              <a:rPr lang="en-US" dirty="0" smtClean="0">
                <a:solidFill>
                  <a:schemeClr val="accent6">
                    <a:lumMod val="75000"/>
                  </a:schemeClr>
                </a:solidFill>
              </a:rPr>
              <a:t>effect generated. This effect can be used to indicate that you are stepping back to take a look at where the details you have been discussing fit into the ‘big picture’.</a:t>
            </a:r>
            <a:endParaRPr lang="en-SG" dirty="0">
              <a:solidFill>
                <a:schemeClr val="accent6">
                  <a:lumMod val="75000"/>
                </a:schemeClr>
              </a:solidFill>
            </a:endParaRPr>
          </a:p>
        </p:txBody>
      </p:sp>
      <p:pic>
        <p:nvPicPr>
          <p:cNvPr id="3074" name="Picture 2" descr="https://lh5.googleusercontent.com/RiGAbJUVjt04HKmNmsqFl1MOYtPUEXRzeG_Vev_sTKVu51FdRzPHJwAanTzIdZtB3O52btkhy_7nJuTZPbaVwwdHd_eOc8_BFVnAyj2rY7IssqTAlfycb-JPJA"/>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33900" y="511946"/>
            <a:ext cx="647700" cy="964661"/>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572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9292" y="3124200"/>
            <a:ext cx="4328307" cy="369332"/>
          </a:xfrm>
          <a:prstGeom prst="rect">
            <a:avLst/>
          </a:prstGeom>
          <a:noFill/>
        </p:spPr>
        <p:txBody>
          <a:bodyPr wrap="square" rtlCol="0">
            <a:spAutoFit/>
          </a:bodyPr>
          <a:lstStyle/>
          <a:p>
            <a:r>
              <a:rPr lang="en-US" dirty="0" smtClean="0">
                <a:solidFill>
                  <a:schemeClr val="accent6">
                    <a:lumMod val="75000"/>
                  </a:schemeClr>
                </a:solidFill>
              </a:rPr>
              <a:t>Next, let’s try the </a:t>
            </a:r>
            <a:r>
              <a:rPr lang="en-US" b="1" dirty="0" smtClean="0">
                <a:solidFill>
                  <a:schemeClr val="accent6">
                    <a:lumMod val="75000"/>
                  </a:schemeClr>
                </a:solidFill>
              </a:rPr>
              <a:t>Auto crop</a:t>
            </a:r>
            <a:r>
              <a:rPr lang="en-US" dirty="0" smtClean="0">
                <a:solidFill>
                  <a:schemeClr val="accent6">
                    <a:lumMod val="75000"/>
                  </a:schemeClr>
                </a:solidFill>
              </a:rPr>
              <a:t> feature</a:t>
            </a:r>
            <a:endParaRPr lang="en-SG" dirty="0">
              <a:solidFill>
                <a:schemeClr val="accent6">
                  <a:lumMod val="75000"/>
                </a:schemeClr>
              </a:solidFill>
            </a:endParaRPr>
          </a:p>
        </p:txBody>
      </p:sp>
      <p:grpSp>
        <p:nvGrpSpPr>
          <p:cNvPr id="18" name="Group 17"/>
          <p:cNvGrpSpPr/>
          <p:nvPr/>
        </p:nvGrpSpPr>
        <p:grpSpPr>
          <a:xfrm>
            <a:off x="2299900" y="2870260"/>
            <a:ext cx="838200" cy="838200"/>
            <a:chOff x="5228946" y="2361045"/>
            <a:chExt cx="838200" cy="838200"/>
          </a:xfrm>
        </p:grpSpPr>
        <p:sp>
          <p:nvSpPr>
            <p:cNvPr id="19" name="Rectangle 39"/>
            <p:cNvSpPr/>
            <p:nvPr/>
          </p:nvSpPr>
          <p:spPr>
            <a:xfrm>
              <a:off x="5276698" y="2436461"/>
              <a:ext cx="590701" cy="494090"/>
            </a:xfrm>
            <a:custGeom>
              <a:avLst/>
              <a:gdLst/>
              <a:ahLst/>
              <a:cxnLst/>
              <a:rect l="l" t="t" r="r" b="b"/>
              <a:pathLst>
                <a:path w="854872" h="762000">
                  <a:moveTo>
                    <a:pt x="315122" y="73235"/>
                  </a:moveTo>
                  <a:cubicBezTo>
                    <a:pt x="209912" y="73235"/>
                    <a:pt x="124622" y="158525"/>
                    <a:pt x="124622" y="263735"/>
                  </a:cubicBezTo>
                  <a:cubicBezTo>
                    <a:pt x="124622" y="344232"/>
                    <a:pt x="174550" y="413068"/>
                    <a:pt x="245272" y="440600"/>
                  </a:cubicBezTo>
                  <a:lnTo>
                    <a:pt x="245272" y="484400"/>
                  </a:lnTo>
                  <a:lnTo>
                    <a:pt x="92872" y="547900"/>
                  </a:lnTo>
                  <a:lnTo>
                    <a:pt x="86522" y="655850"/>
                  </a:lnTo>
                  <a:lnTo>
                    <a:pt x="531022" y="643150"/>
                  </a:lnTo>
                  <a:lnTo>
                    <a:pt x="384972" y="484400"/>
                  </a:lnTo>
                  <a:lnTo>
                    <a:pt x="378974" y="442411"/>
                  </a:lnTo>
                  <a:cubicBezTo>
                    <a:pt x="432013" y="424278"/>
                    <a:pt x="473931" y="382714"/>
                    <a:pt x="493073" y="330087"/>
                  </a:cubicBezTo>
                  <a:lnTo>
                    <a:pt x="556422" y="338350"/>
                  </a:lnTo>
                  <a:lnTo>
                    <a:pt x="499272" y="205000"/>
                  </a:lnTo>
                  <a:lnTo>
                    <a:pt x="496531" y="208524"/>
                  </a:lnTo>
                  <a:cubicBezTo>
                    <a:pt x="473664" y="130106"/>
                    <a:pt x="401034" y="73235"/>
                    <a:pt x="315122" y="73235"/>
                  </a:cubicBezTo>
                  <a:close/>
                  <a:moveTo>
                    <a:pt x="0" y="0"/>
                  </a:moveTo>
                  <a:lnTo>
                    <a:pt x="854872" y="0"/>
                  </a:lnTo>
                  <a:lnTo>
                    <a:pt x="854872" y="762000"/>
                  </a:lnTo>
                  <a:lnTo>
                    <a:pt x="0" y="7620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41"/>
            <p:cNvSpPr/>
            <p:nvPr/>
          </p:nvSpPr>
          <p:spPr>
            <a:xfrm rot="771170">
              <a:off x="5635800" y="2669144"/>
              <a:ext cx="387585" cy="402233"/>
            </a:xfrm>
            <a:custGeom>
              <a:avLst/>
              <a:gdLst/>
              <a:ahLst/>
              <a:cxnLst/>
              <a:rect l="l" t="t" r="r" b="b"/>
              <a:pathLst>
                <a:path w="469900" h="582615">
                  <a:moveTo>
                    <a:pt x="228600" y="0"/>
                  </a:moveTo>
                  <a:cubicBezTo>
                    <a:pt x="314512" y="0"/>
                    <a:pt x="387142" y="56871"/>
                    <a:pt x="410009" y="135289"/>
                  </a:cubicBezTo>
                  <a:lnTo>
                    <a:pt x="412750" y="131765"/>
                  </a:lnTo>
                  <a:lnTo>
                    <a:pt x="469900" y="265115"/>
                  </a:lnTo>
                  <a:lnTo>
                    <a:pt x="406551" y="256852"/>
                  </a:lnTo>
                  <a:cubicBezTo>
                    <a:pt x="387409" y="309479"/>
                    <a:pt x="345491" y="351043"/>
                    <a:pt x="292452" y="369176"/>
                  </a:cubicBezTo>
                  <a:lnTo>
                    <a:pt x="298450" y="411165"/>
                  </a:lnTo>
                  <a:lnTo>
                    <a:pt x="444500" y="569915"/>
                  </a:lnTo>
                  <a:lnTo>
                    <a:pt x="0" y="582615"/>
                  </a:lnTo>
                  <a:lnTo>
                    <a:pt x="6350" y="474665"/>
                  </a:lnTo>
                  <a:lnTo>
                    <a:pt x="158750" y="411165"/>
                  </a:lnTo>
                  <a:lnTo>
                    <a:pt x="158750" y="367365"/>
                  </a:lnTo>
                  <a:cubicBezTo>
                    <a:pt x="88028" y="339833"/>
                    <a:pt x="38100" y="270997"/>
                    <a:pt x="38100" y="190500"/>
                  </a:cubicBezTo>
                  <a:cubicBezTo>
                    <a:pt x="38100" y="85290"/>
                    <a:pt x="123390" y="0"/>
                    <a:pt x="228600" y="0"/>
                  </a:cubicBezTo>
                  <a:close/>
                </a:path>
              </a:pathLst>
            </a:custGeom>
            <a:solidFill>
              <a:srgbClr val="0070C0"/>
            </a:solidFill>
            <a:ln>
              <a:solidFill>
                <a:schemeClr val="bg1">
                  <a:lumMod val="9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228946" y="2361045"/>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11278852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b="33434"/>
          <a:stretch/>
        </p:blipFill>
        <p:spPr bwMode="auto">
          <a:xfrm>
            <a:off x="838200" y="2971800"/>
            <a:ext cx="2189861" cy="21811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3400" y="479318"/>
            <a:ext cx="8001000" cy="1354217"/>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Select the blue shapes (ctrl + click) and click the                 button. </a:t>
            </a:r>
            <a:br>
              <a:rPr lang="en-US" dirty="0" smtClean="0">
                <a:solidFill>
                  <a:schemeClr val="accent6">
                    <a:lumMod val="75000"/>
                  </a:schemeClr>
                </a:solidFill>
              </a:rPr>
            </a:br>
            <a:r>
              <a:rPr lang="en-US" dirty="0" smtClean="0">
                <a:solidFill>
                  <a:schemeClr val="accent6">
                    <a:lumMod val="75000"/>
                  </a:schemeClr>
                </a:solidFill>
              </a:rPr>
              <a:t/>
            </a:r>
            <a:br>
              <a:rPr lang="en-US" dirty="0" smtClean="0">
                <a:solidFill>
                  <a:schemeClr val="accent6">
                    <a:lumMod val="75000"/>
                  </a:schemeClr>
                </a:solidFill>
              </a:rPr>
            </a:br>
            <a:r>
              <a:rPr lang="en-US" dirty="0" smtClean="0">
                <a:solidFill>
                  <a:schemeClr val="accent6">
                    <a:lumMod val="75000"/>
                  </a:schemeClr>
                </a:solidFill>
              </a:rPr>
              <a:t/>
            </a:r>
            <a:br>
              <a:rPr lang="en-US" dirty="0" smtClean="0">
                <a:solidFill>
                  <a:schemeClr val="accent6">
                    <a:lumMod val="75000"/>
                  </a:schemeClr>
                </a:solidFill>
              </a:rPr>
            </a:br>
            <a:r>
              <a:rPr lang="en-US" dirty="0" smtClean="0">
                <a:solidFill>
                  <a:schemeClr val="accent6">
                    <a:lumMod val="75000"/>
                  </a:schemeClr>
                </a:solidFill>
              </a:rPr>
              <a:t>It will crop the images behind to match the outlines of the shapes.</a:t>
            </a:r>
            <a:endParaRPr lang="en-SG" dirty="0">
              <a:solidFill>
                <a:schemeClr val="accent6">
                  <a:lumMod val="75000"/>
                </a:schemeClr>
              </a:solidFill>
            </a:endParaRPr>
          </a:p>
        </p:txBody>
      </p:sp>
      <p:pic>
        <p:nvPicPr>
          <p:cNvPr id="4098" name="Picture 2" descr="https://lh5.googleusercontent.com/DTiGBT0_tLq8w9oUQPkuJhJHa8skEBcs9JxuDvMSN69hx3sd03WpEo1NFwYfOH56V1RhgCwGysyGPX8JuJ5Iqa7-3VSN0d6LWtne6SiJcfC4TxOTaRAk-hTAk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4527" y="450660"/>
            <a:ext cx="621473" cy="844265"/>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4099" name="Picture 3" descr="C:\Users\dcsdcr\AppData\Local\Microsoft\Windows\Temporary Internet Files\Content.IE5\0BIO7UD5\MP900422113[1].jpg"/>
          <p:cNvPicPr>
            <a:picLocks noChangeAspect="1" noChangeArrowheads="1"/>
          </p:cNvPicPr>
          <p:nvPr/>
        </p:nvPicPr>
        <p:blipFill rotWithShape="1">
          <a:blip r:embed="rId5">
            <a:extLst>
              <a:ext uri="{28A0092B-C50C-407E-A947-70E740481C1C}">
                <a14:useLocalDpi xmlns:a14="http://schemas.microsoft.com/office/drawing/2010/main" val="0"/>
              </a:ext>
            </a:extLst>
          </a:blip>
          <a:srcRect l="8254" t="-1" r="8755" b="48283"/>
          <a:stretch/>
        </p:blipFill>
        <p:spPr bwMode="auto">
          <a:xfrm>
            <a:off x="2908466" y="1981200"/>
            <a:ext cx="5778336" cy="3373582"/>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2" name="Flowchart: Connector 1"/>
          <p:cNvSpPr/>
          <p:nvPr/>
        </p:nvSpPr>
        <p:spPr>
          <a:xfrm>
            <a:off x="3048001" y="2743200"/>
            <a:ext cx="1524000" cy="1524000"/>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0" name="Flowchart: Connector 9"/>
          <p:cNvSpPr/>
          <p:nvPr/>
        </p:nvSpPr>
        <p:spPr>
          <a:xfrm>
            <a:off x="4952999" y="2743200"/>
            <a:ext cx="1388299" cy="1388299"/>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1" name="Flowchart: Connector 10"/>
          <p:cNvSpPr/>
          <p:nvPr/>
        </p:nvSpPr>
        <p:spPr>
          <a:xfrm>
            <a:off x="6281924" y="2015835"/>
            <a:ext cx="1354902" cy="1354902"/>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2" name="Flowchart: Connector 11"/>
          <p:cNvSpPr/>
          <p:nvPr/>
        </p:nvSpPr>
        <p:spPr>
          <a:xfrm>
            <a:off x="7305303" y="2733303"/>
            <a:ext cx="1381497" cy="1381497"/>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3" name="Rectangle 2"/>
          <p:cNvSpPr/>
          <p:nvPr/>
        </p:nvSpPr>
        <p:spPr>
          <a:xfrm>
            <a:off x="2908466" y="3048001"/>
            <a:ext cx="4787735" cy="6096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6" name="Teardrop 5"/>
          <p:cNvSpPr/>
          <p:nvPr/>
        </p:nvSpPr>
        <p:spPr>
          <a:xfrm>
            <a:off x="1143000" y="3048000"/>
            <a:ext cx="1765465" cy="1676400"/>
          </a:xfrm>
          <a:prstGeom prst="teardrop">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Tree>
    <p:extLst>
      <p:ext uri="{BB962C8B-B14F-4D97-AF65-F5344CB8AC3E}">
        <p14:creationId xmlns:p14="http://schemas.microsoft.com/office/powerpoint/2010/main" val="12749614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14400" y="1295400"/>
            <a:ext cx="8001000" cy="4800600"/>
          </a:xfrm>
          <a:prstGeom prst="rect">
            <a:avLst/>
          </a:prstGeom>
          <a:solidFill>
            <a:schemeClr val="bg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p:cNvSpPr txBox="1"/>
          <p:nvPr/>
        </p:nvSpPr>
        <p:spPr>
          <a:xfrm>
            <a:off x="571501" y="381000"/>
            <a:ext cx="8001000" cy="800219"/>
          </a:xfrm>
          <a:prstGeom prst="rect">
            <a:avLst/>
          </a:prstGeom>
          <a:noFill/>
        </p:spPr>
        <p:txBody>
          <a:bodyPr wrap="square" rtlCol="0">
            <a:spAutoFit/>
          </a:bodyPr>
          <a:lstStyle/>
          <a:p>
            <a:r>
              <a:rPr lang="en-US" sz="2800" b="1" dirty="0" smtClean="0">
                <a:solidFill>
                  <a:schemeClr val="accent6">
                    <a:lumMod val="75000"/>
                  </a:schemeClr>
                </a:solidFill>
              </a:rPr>
              <a:t>2.</a:t>
            </a:r>
            <a:r>
              <a:rPr lang="en-US" dirty="0" smtClean="0">
                <a:solidFill>
                  <a:schemeClr val="accent6">
                    <a:lumMod val="75000"/>
                  </a:schemeClr>
                </a:solidFill>
              </a:rPr>
              <a:t> You can apply other default PowerPoint effects such as soft-edges to enhance the resulting cropped image even further.</a:t>
            </a:r>
            <a:endParaRPr lang="en-SG" dirty="0">
              <a:solidFill>
                <a:schemeClr val="accent6">
                  <a:lumMod val="75000"/>
                </a:schemeClr>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015835"/>
            <a:ext cx="7540626" cy="270668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066800" y="2133600"/>
            <a:ext cx="2895600" cy="461665"/>
          </a:xfrm>
          <a:prstGeom prst="rect">
            <a:avLst/>
          </a:prstGeom>
          <a:noFill/>
        </p:spPr>
        <p:txBody>
          <a:bodyPr wrap="square" rtlCol="0">
            <a:spAutoFit/>
          </a:bodyPr>
          <a:lstStyle/>
          <a:p>
            <a:r>
              <a:rPr lang="en-US" sz="2400" b="1" dirty="0" smtClean="0">
                <a:solidFill>
                  <a:schemeClr val="tx2">
                    <a:lumMod val="40000"/>
                    <a:lumOff val="60000"/>
                  </a:schemeClr>
                </a:solidFill>
              </a:rPr>
              <a:t>Your child today is …</a:t>
            </a:r>
            <a:endParaRPr lang="en-SG" sz="2400" b="1" dirty="0">
              <a:solidFill>
                <a:schemeClr val="tx2">
                  <a:lumMod val="40000"/>
                  <a:lumOff val="60000"/>
                </a:schemeClr>
              </a:solidFill>
            </a:endParaRPr>
          </a:p>
        </p:txBody>
      </p:sp>
      <p:sp>
        <p:nvSpPr>
          <p:cNvPr id="31" name="TextBox 30"/>
          <p:cNvSpPr txBox="1"/>
          <p:nvPr/>
        </p:nvSpPr>
        <p:spPr>
          <a:xfrm>
            <a:off x="3962400" y="4419600"/>
            <a:ext cx="4610101" cy="461665"/>
          </a:xfrm>
          <a:prstGeom prst="rect">
            <a:avLst/>
          </a:prstGeom>
          <a:noFill/>
        </p:spPr>
        <p:txBody>
          <a:bodyPr wrap="square" rtlCol="0">
            <a:spAutoFit/>
          </a:bodyPr>
          <a:lstStyle/>
          <a:p>
            <a:r>
              <a:rPr lang="en-US" sz="2400" b="1" dirty="0" smtClean="0">
                <a:solidFill>
                  <a:schemeClr val="tx2">
                    <a:lumMod val="40000"/>
                    <a:lumOff val="60000"/>
                  </a:schemeClr>
                </a:solidFill>
              </a:rPr>
              <a:t>… the young adult of tomorrow.</a:t>
            </a:r>
            <a:endParaRPr lang="en-SG" sz="2400" b="1" dirty="0">
              <a:solidFill>
                <a:schemeClr val="tx2">
                  <a:lumMod val="40000"/>
                  <a:lumOff val="60000"/>
                </a:schemeClr>
              </a:solidFill>
            </a:endParaRPr>
          </a:p>
        </p:txBody>
      </p:sp>
    </p:spTree>
    <p:extLst>
      <p:ext uri="{BB962C8B-B14F-4D97-AF65-F5344CB8AC3E}">
        <p14:creationId xmlns:p14="http://schemas.microsoft.com/office/powerpoint/2010/main" val="21943080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2200" y="3124200"/>
            <a:ext cx="5928508" cy="369332"/>
          </a:xfrm>
          <a:prstGeom prst="rect">
            <a:avLst/>
          </a:prstGeom>
          <a:noFill/>
        </p:spPr>
        <p:txBody>
          <a:bodyPr wrap="square" rtlCol="0">
            <a:spAutoFit/>
          </a:bodyPr>
          <a:lstStyle/>
          <a:p>
            <a:r>
              <a:rPr lang="en-US" dirty="0" smtClean="0">
                <a:solidFill>
                  <a:schemeClr val="accent6">
                    <a:lumMod val="75000"/>
                  </a:schemeClr>
                </a:solidFill>
              </a:rPr>
              <a:t>Next, let’s try the </a:t>
            </a:r>
            <a:r>
              <a:rPr lang="en-US" b="1" dirty="0" smtClean="0">
                <a:solidFill>
                  <a:schemeClr val="accent6">
                    <a:lumMod val="75000"/>
                  </a:schemeClr>
                </a:solidFill>
              </a:rPr>
              <a:t>Auto narrate </a:t>
            </a:r>
            <a:r>
              <a:rPr lang="en-US" dirty="0" smtClean="0">
                <a:solidFill>
                  <a:schemeClr val="accent6">
                    <a:lumMod val="75000"/>
                  </a:schemeClr>
                </a:solidFill>
              </a:rPr>
              <a:t>and </a:t>
            </a:r>
            <a:r>
              <a:rPr lang="en-US" b="1" dirty="0" smtClean="0">
                <a:solidFill>
                  <a:schemeClr val="accent6">
                    <a:lumMod val="75000"/>
                  </a:schemeClr>
                </a:solidFill>
              </a:rPr>
              <a:t>Auto captions </a:t>
            </a:r>
            <a:r>
              <a:rPr lang="en-US" dirty="0" smtClean="0">
                <a:solidFill>
                  <a:schemeClr val="accent6">
                    <a:lumMod val="75000"/>
                  </a:schemeClr>
                </a:solidFill>
              </a:rPr>
              <a:t>features</a:t>
            </a:r>
            <a:endParaRPr lang="en-SG" dirty="0">
              <a:solidFill>
                <a:schemeClr val="accent6">
                  <a:lumMod val="75000"/>
                </a:schemeClr>
              </a:solidFill>
            </a:endParaRPr>
          </a:p>
        </p:txBody>
      </p:sp>
      <p:grpSp>
        <p:nvGrpSpPr>
          <p:cNvPr id="11" name="Group 10"/>
          <p:cNvGrpSpPr/>
          <p:nvPr/>
        </p:nvGrpSpPr>
        <p:grpSpPr>
          <a:xfrm>
            <a:off x="457200" y="2889766"/>
            <a:ext cx="838200" cy="838200"/>
            <a:chOff x="3370502" y="5305123"/>
            <a:chExt cx="838200" cy="838200"/>
          </a:xfrm>
        </p:grpSpPr>
        <p:sp>
          <p:nvSpPr>
            <p:cNvPr id="12" name="Rectangle 11"/>
            <p:cNvSpPr/>
            <p:nvPr/>
          </p:nvSpPr>
          <p:spPr>
            <a:xfrm>
              <a:off x="3417276" y="5376568"/>
              <a:ext cx="741789" cy="5590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370502" y="5305123"/>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5"/>
            <p:cNvSpPr/>
            <p:nvPr/>
          </p:nvSpPr>
          <p:spPr>
            <a:xfrm>
              <a:off x="3874880" y="5437018"/>
              <a:ext cx="216424" cy="429245"/>
            </a:xfrm>
            <a:custGeom>
              <a:avLst/>
              <a:gdLst>
                <a:gd name="connsiteX0" fmla="*/ 0 w 247861"/>
                <a:gd name="connsiteY0" fmla="*/ 168438 h 491595"/>
                <a:gd name="connsiteX1" fmla="*/ 83956 w 247861"/>
                <a:gd name="connsiteY1" fmla="*/ 162984 h 491595"/>
                <a:gd name="connsiteX2" fmla="*/ 56685 w 247861"/>
                <a:gd name="connsiteY2" fmla="*/ 318394 h 491595"/>
                <a:gd name="connsiteX3" fmla="*/ 0 w 247861"/>
                <a:gd name="connsiteY3" fmla="*/ 318394 h 491595"/>
                <a:gd name="connsiteX4" fmla="*/ 0 w 247861"/>
                <a:gd name="connsiteY4" fmla="*/ 168438 h 491595"/>
                <a:gd name="connsiteX5" fmla="*/ 247861 w 247861"/>
                <a:gd name="connsiteY5" fmla="*/ 0 h 491595"/>
                <a:gd name="connsiteX6" fmla="*/ 242826 w 247861"/>
                <a:gd name="connsiteY6" fmla="*/ 491595 h 491595"/>
                <a:gd name="connsiteX7" fmla="*/ 82985 w 247861"/>
                <a:gd name="connsiteY7" fmla="*/ 327947 h 491595"/>
                <a:gd name="connsiteX8" fmla="*/ 84711 w 247861"/>
                <a:gd name="connsiteY8" fmla="*/ 159354 h 491595"/>
                <a:gd name="connsiteX9" fmla="*/ 247861 w 247861"/>
                <a:gd name="connsiteY9" fmla="*/ 0 h 491595"/>
                <a:gd name="connsiteX0" fmla="*/ 0 w 247861"/>
                <a:gd name="connsiteY0" fmla="*/ 168438 h 491595"/>
                <a:gd name="connsiteX1" fmla="*/ 83956 w 247861"/>
                <a:gd name="connsiteY1" fmla="*/ 162984 h 491595"/>
                <a:gd name="connsiteX2" fmla="*/ 81228 w 247861"/>
                <a:gd name="connsiteY2" fmla="*/ 326575 h 491595"/>
                <a:gd name="connsiteX3" fmla="*/ 0 w 247861"/>
                <a:gd name="connsiteY3" fmla="*/ 318394 h 491595"/>
                <a:gd name="connsiteX4" fmla="*/ 0 w 247861"/>
                <a:gd name="connsiteY4" fmla="*/ 168438 h 491595"/>
                <a:gd name="connsiteX5" fmla="*/ 247861 w 247861"/>
                <a:gd name="connsiteY5" fmla="*/ 0 h 491595"/>
                <a:gd name="connsiteX6" fmla="*/ 242826 w 247861"/>
                <a:gd name="connsiteY6" fmla="*/ 491595 h 491595"/>
                <a:gd name="connsiteX7" fmla="*/ 82985 w 247861"/>
                <a:gd name="connsiteY7" fmla="*/ 327947 h 491595"/>
                <a:gd name="connsiteX8" fmla="*/ 84711 w 247861"/>
                <a:gd name="connsiteY8" fmla="*/ 159354 h 491595"/>
                <a:gd name="connsiteX9" fmla="*/ 247861 w 247861"/>
                <a:gd name="connsiteY9" fmla="*/ 0 h 49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861" h="491595">
                  <a:moveTo>
                    <a:pt x="0" y="168438"/>
                  </a:moveTo>
                  <a:lnTo>
                    <a:pt x="83956" y="162984"/>
                  </a:lnTo>
                  <a:cubicBezTo>
                    <a:pt x="83047" y="217514"/>
                    <a:pt x="82137" y="272045"/>
                    <a:pt x="81228" y="326575"/>
                  </a:cubicBezTo>
                  <a:lnTo>
                    <a:pt x="0" y="318394"/>
                  </a:lnTo>
                  <a:lnTo>
                    <a:pt x="0" y="168438"/>
                  </a:lnTo>
                  <a:close/>
                  <a:moveTo>
                    <a:pt x="247861" y="0"/>
                  </a:moveTo>
                  <a:cubicBezTo>
                    <a:pt x="246183" y="163865"/>
                    <a:pt x="244504" y="327730"/>
                    <a:pt x="242826" y="491595"/>
                  </a:cubicBezTo>
                  <a:lnTo>
                    <a:pt x="82985" y="327947"/>
                  </a:lnTo>
                  <a:cubicBezTo>
                    <a:pt x="83560" y="271749"/>
                    <a:pt x="84136" y="215552"/>
                    <a:pt x="84711" y="159354"/>
                  </a:cubicBezTo>
                  <a:lnTo>
                    <a:pt x="247861" y="0"/>
                  </a:lnTo>
                  <a:close/>
                </a:path>
              </a:pathLst>
            </a:cu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ight Arrow 14"/>
            <p:cNvSpPr>
              <a:spLocks noChangeAspect="1"/>
            </p:cNvSpPr>
            <p:nvPr/>
          </p:nvSpPr>
          <p:spPr>
            <a:xfrm rot="18645116">
              <a:off x="3570659" y="5714549"/>
              <a:ext cx="304920" cy="304920"/>
            </a:xfrm>
            <a:prstGeom prst="right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1310971" y="2830174"/>
            <a:ext cx="959458" cy="969053"/>
            <a:chOff x="5550695" y="3954500"/>
            <a:chExt cx="838200" cy="838200"/>
          </a:xfrm>
        </p:grpSpPr>
        <p:sp>
          <p:nvSpPr>
            <p:cNvPr id="17" name="Rectangle 16"/>
            <p:cNvSpPr/>
            <p:nvPr/>
          </p:nvSpPr>
          <p:spPr>
            <a:xfrm>
              <a:off x="5646013" y="4073734"/>
              <a:ext cx="642016" cy="37971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50695" y="3954500"/>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ight Arrow 26"/>
            <p:cNvSpPr>
              <a:spLocks noChangeAspect="1"/>
            </p:cNvSpPr>
            <p:nvPr/>
          </p:nvSpPr>
          <p:spPr>
            <a:xfrm rot="4632386">
              <a:off x="5805486" y="4170627"/>
              <a:ext cx="304920" cy="304920"/>
            </a:xfrm>
            <a:prstGeom prst="right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621737" y="4465251"/>
              <a:ext cx="687682" cy="98991"/>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032001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1631216"/>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Click the                 button. </a:t>
            </a:r>
            <a:br>
              <a:rPr lang="en-US" dirty="0" smtClean="0">
                <a:solidFill>
                  <a:schemeClr val="accent6">
                    <a:lumMod val="75000"/>
                  </a:schemeClr>
                </a:solidFill>
              </a:rPr>
            </a:br>
            <a:r>
              <a:rPr lang="en-US" dirty="0" smtClean="0">
                <a:solidFill>
                  <a:schemeClr val="accent6">
                    <a:lumMod val="75000"/>
                  </a:schemeClr>
                </a:solidFill>
              </a:rPr>
              <a:t/>
            </a:r>
            <a:br>
              <a:rPr lang="en-US" dirty="0" smtClean="0">
                <a:solidFill>
                  <a:schemeClr val="accent6">
                    <a:lumMod val="75000"/>
                  </a:schemeClr>
                </a:solidFill>
              </a:rPr>
            </a:br>
            <a:r>
              <a:rPr lang="en-US" dirty="0" smtClean="0">
                <a:solidFill>
                  <a:schemeClr val="accent6">
                    <a:lumMod val="75000"/>
                  </a:schemeClr>
                </a:solidFill>
              </a:rPr>
              <a:t/>
            </a:r>
            <a:br>
              <a:rPr lang="en-US" dirty="0" smtClean="0">
                <a:solidFill>
                  <a:schemeClr val="accent6">
                    <a:lumMod val="75000"/>
                  </a:schemeClr>
                </a:solidFill>
              </a:rPr>
            </a:br>
            <a:r>
              <a:rPr lang="en-US" dirty="0" smtClean="0">
                <a:solidFill>
                  <a:schemeClr val="accent6">
                    <a:lumMod val="75000"/>
                  </a:schemeClr>
                </a:solidFill>
              </a:rPr>
              <a:t>It will generate an audio narration for this slide based on the slide notes. Play the slide and listen to the generated audio narration.</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78642"/>
            <a:ext cx="533400"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200275"/>
            <a:ext cx="439102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685800" y="4419600"/>
            <a:ext cx="8001000" cy="2185214"/>
          </a:xfrm>
          <a:prstGeom prst="rect">
            <a:avLst/>
          </a:prstGeom>
          <a:noFill/>
        </p:spPr>
        <p:txBody>
          <a:bodyPr wrap="square" rtlCol="0">
            <a:spAutoFit/>
          </a:bodyPr>
          <a:lstStyle/>
          <a:p>
            <a:r>
              <a:rPr lang="en-US" sz="2800" b="1" dirty="0" smtClean="0">
                <a:solidFill>
                  <a:schemeClr val="accent6">
                    <a:lumMod val="75000"/>
                  </a:schemeClr>
                </a:solidFill>
              </a:rPr>
              <a:t>2.</a:t>
            </a:r>
            <a:r>
              <a:rPr lang="en-US" dirty="0" smtClean="0">
                <a:solidFill>
                  <a:schemeClr val="accent6">
                    <a:lumMod val="75000"/>
                  </a:schemeClr>
                </a:solidFill>
              </a:rPr>
              <a:t> Click the                 button to generate sub-titles (captions) as well. </a:t>
            </a:r>
            <a:br>
              <a:rPr lang="en-US" dirty="0" smtClean="0">
                <a:solidFill>
                  <a:schemeClr val="accent6">
                    <a:lumMod val="75000"/>
                  </a:schemeClr>
                </a:solidFill>
              </a:rPr>
            </a:br>
            <a:r>
              <a:rPr lang="en-US" dirty="0" smtClean="0">
                <a:solidFill>
                  <a:schemeClr val="accent6">
                    <a:lumMod val="75000"/>
                  </a:schemeClr>
                </a:solidFill>
              </a:rPr>
              <a:t/>
            </a:r>
            <a:br>
              <a:rPr lang="en-US" dirty="0" smtClean="0">
                <a:solidFill>
                  <a:schemeClr val="accent6">
                    <a:lumMod val="75000"/>
                  </a:schemeClr>
                </a:solidFill>
              </a:rPr>
            </a:br>
            <a:r>
              <a:rPr lang="en-US" dirty="0" smtClean="0">
                <a:solidFill>
                  <a:schemeClr val="accent6">
                    <a:lumMod val="75000"/>
                  </a:schemeClr>
                </a:solidFill>
              </a:rPr>
              <a:t/>
            </a:r>
            <a:br>
              <a:rPr lang="en-US" dirty="0" smtClean="0">
                <a:solidFill>
                  <a:schemeClr val="accent6">
                    <a:lumMod val="75000"/>
                  </a:schemeClr>
                </a:solidFill>
              </a:rPr>
            </a:br>
            <a:r>
              <a:rPr lang="en-US" dirty="0" smtClean="0">
                <a:solidFill>
                  <a:schemeClr val="accent6">
                    <a:lumMod val="75000"/>
                  </a:schemeClr>
                </a:solidFill>
              </a:rPr>
              <a:t>Play again to experience both audio and captions at the same time.</a:t>
            </a:r>
          </a:p>
          <a:p>
            <a:endParaRPr lang="en-US" dirty="0">
              <a:solidFill>
                <a:schemeClr val="accent6">
                  <a:lumMod val="75000"/>
                </a:schemeClr>
              </a:solidFill>
            </a:endParaRPr>
          </a:p>
          <a:p>
            <a:r>
              <a:rPr lang="en-US" b="1" dirty="0" smtClean="0">
                <a:solidFill>
                  <a:schemeClr val="accent6">
                    <a:lumMod val="75000"/>
                  </a:schemeClr>
                </a:solidFill>
              </a:rPr>
              <a:t>Tip</a:t>
            </a:r>
            <a:r>
              <a:rPr lang="en-US" dirty="0" smtClean="0">
                <a:solidFill>
                  <a:schemeClr val="accent6">
                    <a:lumMod val="75000"/>
                  </a:schemeClr>
                </a:solidFill>
              </a:rPr>
              <a:t>: You can select multiple slides and apply the above two effects to all selected slides.</a:t>
            </a:r>
            <a:endParaRPr lang="en-SG" dirty="0">
              <a:solidFill>
                <a:schemeClr val="accent6">
                  <a:lumMod val="75000"/>
                </a:schemeClr>
              </a:solidFill>
            </a:endParaRPr>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343400"/>
            <a:ext cx="597074" cy="8382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1321709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685800" y="1044410"/>
            <a:ext cx="5105400" cy="2462213"/>
          </a:xfrm>
          <a:prstGeom prst="rect">
            <a:avLst/>
          </a:prstGeom>
          <a:noFill/>
        </p:spPr>
        <p:txBody>
          <a:bodyPr wrap="square" rtlCol="0">
            <a:spAutoFit/>
          </a:bodyPr>
          <a:lstStyle/>
          <a:p>
            <a:r>
              <a:rPr lang="en-US" sz="2800" b="1" dirty="0" smtClean="0">
                <a:solidFill>
                  <a:schemeClr val="accent6">
                    <a:lumMod val="75000"/>
                  </a:schemeClr>
                </a:solidFill>
              </a:rPr>
              <a:t>3.</a:t>
            </a:r>
            <a:r>
              <a:rPr lang="en-US" dirty="0" smtClean="0">
                <a:solidFill>
                  <a:schemeClr val="accent6">
                    <a:lumMod val="75000"/>
                  </a:schemeClr>
                </a:solidFill>
              </a:rPr>
              <a:t> To record an audio in your own voice, click the drop down menu  of                 button. </a:t>
            </a:r>
          </a:p>
          <a:p>
            <a:endParaRPr lang="en-US" dirty="0" smtClean="0">
              <a:solidFill>
                <a:schemeClr val="accent6">
                  <a:lumMod val="75000"/>
                </a:schemeClr>
              </a:solidFill>
            </a:endParaRPr>
          </a:p>
          <a:p>
            <a:r>
              <a:rPr lang="en-US" dirty="0" smtClean="0">
                <a:solidFill>
                  <a:schemeClr val="accent6">
                    <a:lumMod val="75000"/>
                  </a:schemeClr>
                </a:solidFill>
              </a:rPr>
              <a:t/>
            </a:r>
            <a:br>
              <a:rPr lang="en-US" dirty="0" smtClean="0">
                <a:solidFill>
                  <a:schemeClr val="accent6">
                    <a:lumMod val="75000"/>
                  </a:schemeClr>
                </a:solidFill>
              </a:rPr>
            </a:br>
            <a:r>
              <a:rPr lang="en-US" dirty="0" smtClean="0">
                <a:solidFill>
                  <a:schemeClr val="accent6">
                    <a:lumMod val="75000"/>
                  </a:schemeClr>
                </a:solidFill>
              </a:rPr>
              <a:t/>
            </a:r>
            <a:br>
              <a:rPr lang="en-US" dirty="0" smtClean="0">
                <a:solidFill>
                  <a:schemeClr val="accent6">
                    <a:lumMod val="75000"/>
                  </a:schemeClr>
                </a:solidFill>
              </a:rPr>
            </a:br>
            <a:r>
              <a:rPr lang="en-US" dirty="0" smtClean="0">
                <a:solidFill>
                  <a:schemeClr val="accent6">
                    <a:lumMod val="75000"/>
                  </a:schemeClr>
                </a:solidFill>
              </a:rPr>
              <a:t>It will show Recorder Script Panel at right side of your screen, showing the recording status of the scripts of current slide.</a:t>
            </a:r>
            <a:endParaRPr lang="en-SG" dirty="0">
              <a:solidFill>
                <a:schemeClr val="accent6">
                  <a:lumMod val="75000"/>
                </a:schemeClr>
              </a:solidFill>
            </a:endParaRPr>
          </a:p>
        </p:txBody>
      </p:sp>
      <p:sp>
        <p:nvSpPr>
          <p:cNvPr id="7" name="[Picture 3]"/>
          <p:cNvSpPr txBox="1"/>
          <p:nvPr/>
        </p:nvSpPr>
        <p:spPr>
          <a:xfrm>
            <a:off x="685800" y="4038600"/>
            <a:ext cx="4800600" cy="2462213"/>
          </a:xfrm>
          <a:prstGeom prst="rect">
            <a:avLst/>
          </a:prstGeom>
          <a:noFill/>
        </p:spPr>
        <p:txBody>
          <a:bodyPr wrap="square" rtlCol="0">
            <a:spAutoFit/>
          </a:bodyPr>
          <a:lstStyle/>
          <a:p>
            <a:r>
              <a:rPr lang="en-US" sz="2800" b="1" dirty="0" smtClean="0">
                <a:solidFill>
                  <a:schemeClr val="accent6">
                    <a:lumMod val="75000"/>
                  </a:schemeClr>
                </a:solidFill>
              </a:rPr>
              <a:t>4.</a:t>
            </a:r>
            <a:r>
              <a:rPr lang="en-US" dirty="0" smtClean="0">
                <a:solidFill>
                  <a:schemeClr val="accent6">
                    <a:lumMod val="75000"/>
                  </a:schemeClr>
                </a:solidFill>
              </a:rPr>
              <a:t> Click on the script you want to record and </a:t>
            </a:r>
          </a:p>
          <a:p>
            <a:endParaRPr lang="en-US" dirty="0">
              <a:solidFill>
                <a:schemeClr val="accent6">
                  <a:lumMod val="75000"/>
                </a:schemeClr>
              </a:solidFill>
            </a:endParaRPr>
          </a:p>
          <a:p>
            <a:r>
              <a:rPr lang="en-US" dirty="0" smtClean="0">
                <a:solidFill>
                  <a:schemeClr val="accent6">
                    <a:lumMod val="75000"/>
                  </a:schemeClr>
                </a:solidFill>
              </a:rPr>
              <a:t>click           button to start recording. When you </a:t>
            </a:r>
          </a:p>
          <a:p>
            <a:endParaRPr lang="en-US" dirty="0">
              <a:solidFill>
                <a:schemeClr val="accent6">
                  <a:lumMod val="75000"/>
                </a:schemeClr>
              </a:solidFill>
            </a:endParaRPr>
          </a:p>
          <a:p>
            <a:r>
              <a:rPr lang="en-US" dirty="0" smtClean="0">
                <a:solidFill>
                  <a:schemeClr val="accent6">
                    <a:lumMod val="75000"/>
                  </a:schemeClr>
                </a:solidFill>
              </a:rPr>
              <a:t>click          button, the record will be auto-</a:t>
            </a:r>
          </a:p>
          <a:p>
            <a:endParaRPr lang="en-US" dirty="0">
              <a:solidFill>
                <a:schemeClr val="accent6">
                  <a:lumMod val="75000"/>
                </a:schemeClr>
              </a:solidFill>
            </a:endParaRPr>
          </a:p>
          <a:p>
            <a:r>
              <a:rPr lang="en-US" dirty="0" smtClean="0">
                <a:solidFill>
                  <a:schemeClr val="accent6">
                    <a:lumMod val="75000"/>
                  </a:schemeClr>
                </a:solidFill>
              </a:rPr>
              <a:t>embedded on the slide, and you can check it in the panel.</a:t>
            </a:r>
            <a:endParaRPr lang="en-SG" dirty="0">
              <a:solidFill>
                <a:schemeClr val="accent6">
                  <a:lumMod val="75000"/>
                </a:schemeClr>
              </a:solidFill>
            </a:endParaRPr>
          </a:p>
        </p:txBody>
      </p:sp>
      <p:pic>
        <p:nvPicPr>
          <p:cNvPr id="9" name="Picture 8"/>
          <p:cNvPicPr>
            <a:picLocks noChangeAspect="1"/>
          </p:cNvPicPr>
          <p:nvPr/>
        </p:nvPicPr>
        <p:blipFill rotWithShape="1">
          <a:blip r:embed="rId3"/>
          <a:srcRect l="11111" t="7310"/>
          <a:stretch/>
        </p:blipFill>
        <p:spPr>
          <a:xfrm>
            <a:off x="2781300" y="1517612"/>
            <a:ext cx="609600" cy="966216"/>
          </a:xfrm>
          <a:prstGeom prst="rect">
            <a:avLst/>
          </a:prstGeom>
          <a:noFill/>
          <a:ln w="9525">
            <a:solidFill>
              <a:schemeClr val="bg1">
                <a:lumMod val="85000"/>
              </a:schemeClr>
            </a:solidFill>
            <a:miter lim="800000"/>
            <a:headEnd/>
            <a:tailEnd/>
          </a:ln>
        </p:spPr>
      </p:pic>
      <p:pic>
        <p:nvPicPr>
          <p:cNvPr id="14" name="Picture 13"/>
          <p:cNvPicPr>
            <a:picLocks noChangeAspect="1"/>
          </p:cNvPicPr>
          <p:nvPr/>
        </p:nvPicPr>
        <p:blipFill rotWithShape="1">
          <a:blip r:embed="rId4"/>
          <a:srcRect b="1229"/>
          <a:stretch/>
        </p:blipFill>
        <p:spPr>
          <a:xfrm>
            <a:off x="5730854" y="252984"/>
            <a:ext cx="3184546" cy="6376416"/>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4625" y="4724400"/>
            <a:ext cx="406349" cy="406349"/>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4624" y="5289106"/>
            <a:ext cx="406349" cy="406349"/>
          </a:xfrm>
          <a:prstGeom prst="rect">
            <a:avLst/>
          </a:prstGeom>
        </p:spPr>
      </p:pic>
      <p:pic>
        <p:nvPicPr>
          <p:cNvPr id="20" name="Picture 19"/>
          <p:cNvPicPr>
            <a:picLocks noChangeAspect="1"/>
          </p:cNvPicPr>
          <p:nvPr/>
        </p:nvPicPr>
        <p:blipFill>
          <a:blip r:embed="rId7"/>
          <a:stretch>
            <a:fillRect/>
          </a:stretch>
        </p:blipFill>
        <p:spPr>
          <a:xfrm>
            <a:off x="5730854" y="252984"/>
            <a:ext cx="3184546" cy="6445173"/>
          </a:xfrm>
          <a:prstGeom prst="rect">
            <a:avLst/>
          </a:prstGeom>
        </p:spPr>
      </p:pic>
      <p:sp>
        <p:nvSpPr>
          <p:cNvPr id="2" name="Flowchart: Connector 1"/>
          <p:cNvSpPr/>
          <p:nvPr/>
        </p:nvSpPr>
        <p:spPr>
          <a:xfrm>
            <a:off x="3161082" y="2212744"/>
            <a:ext cx="342900" cy="342900"/>
          </a:xfrm>
          <a:prstGeom prst="flowChartConnector">
            <a:avLst/>
          </a:prstGeom>
          <a:noFill/>
          <a:ln>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992556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r>
              <a:rPr lang="en-US" dirty="0" smtClean="0">
                <a:solidFill>
                  <a:schemeClr val="accent6">
                    <a:lumMod val="75000"/>
                  </a:schemeClr>
                </a:solidFill>
              </a:rPr>
              <a:t>Next, let’s try the </a:t>
            </a:r>
            <a:r>
              <a:rPr lang="en-US" b="1" dirty="0" smtClean="0">
                <a:solidFill>
                  <a:schemeClr val="accent6">
                    <a:lumMod val="75000"/>
                  </a:schemeClr>
                </a:solidFill>
              </a:rPr>
              <a:t>Shapes Lab </a:t>
            </a:r>
            <a:r>
              <a:rPr lang="en-US" dirty="0" smtClean="0">
                <a:solidFill>
                  <a:schemeClr val="accent6">
                    <a:lumMod val="75000"/>
                  </a:schemeClr>
                </a:solidFill>
              </a:rPr>
              <a:t>feature</a:t>
            </a:r>
            <a:endParaRPr lang="en-SG" dirty="0">
              <a:solidFill>
                <a:schemeClr val="accent6">
                  <a:lumMod val="75000"/>
                </a:schemeClr>
              </a:solidFill>
            </a:endParaRPr>
          </a:p>
        </p:txBody>
      </p:sp>
      <p:grpSp>
        <p:nvGrpSpPr>
          <p:cNvPr id="9" name="[Group 8]"/>
          <p:cNvGrpSpPr/>
          <p:nvPr/>
        </p:nvGrpSpPr>
        <p:grpSpPr>
          <a:xfrm>
            <a:off x="2438400" y="2895600"/>
            <a:ext cx="838200" cy="838200"/>
            <a:chOff x="375266" y="5397326"/>
            <a:chExt cx="838200" cy="838200"/>
          </a:xfrm>
        </p:grpSpPr>
        <p:sp>
          <p:nvSpPr>
            <p:cNvPr id="10" name="Rectangle 9"/>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4"/>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ardrop 11"/>
            <p:cNvSpPr/>
            <p:nvPr/>
          </p:nvSpPr>
          <p:spPr>
            <a:xfrm>
              <a:off x="747877" y="5557049"/>
              <a:ext cx="309672" cy="307175"/>
            </a:xfrm>
            <a:prstGeom prst="teardrop">
              <a:avLst/>
            </a:prstGeom>
            <a:solidFill>
              <a:srgbClr val="0070C0"/>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Flowchart: Process 12"/>
            <p:cNvSpPr/>
            <p:nvPr/>
          </p:nvSpPr>
          <p:spPr>
            <a:xfrm>
              <a:off x="544174" y="5670551"/>
              <a:ext cx="299506" cy="256598"/>
            </a:xfrm>
            <a:prstGeom prst="flowChartProcess">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Flowchart: Magnetic Disk 13"/>
            <p:cNvSpPr/>
            <p:nvPr/>
          </p:nvSpPr>
          <p:spPr>
            <a:xfrm>
              <a:off x="721676" y="5747165"/>
              <a:ext cx="258469" cy="315518"/>
            </a:xfrm>
            <a:prstGeom prst="flowChartMagneticDisk">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5685707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373622"/>
            <a:ext cx="3505200" cy="1077218"/>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Click the                button, it will </a:t>
            </a:r>
          </a:p>
          <a:p>
            <a:endParaRPr lang="en-US" dirty="0" smtClean="0">
              <a:solidFill>
                <a:schemeClr val="accent6">
                  <a:lumMod val="75000"/>
                </a:schemeClr>
              </a:solidFill>
            </a:endParaRPr>
          </a:p>
          <a:p>
            <a:r>
              <a:rPr lang="en-US" dirty="0" smtClean="0">
                <a:solidFill>
                  <a:schemeClr val="accent6">
                    <a:lumMod val="75000"/>
                  </a:schemeClr>
                </a:solidFill>
              </a:rPr>
              <a:t>bring up the Shapes Lab Panel.</a:t>
            </a:r>
            <a:endParaRPr lang="en-SG"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1752600" y="152400"/>
            <a:ext cx="609600" cy="975360"/>
          </a:xfrm>
          <a:prstGeom prst="rect">
            <a:avLst/>
          </a:prstGeom>
          <a:noFill/>
          <a:ln w="9525">
            <a:solidFill>
              <a:schemeClr val="bg1">
                <a:lumMod val="85000"/>
              </a:schemeClr>
            </a:solidFill>
            <a:miter lim="800000"/>
            <a:headEnd/>
            <a:tailEnd/>
          </a:ln>
        </p:spPr>
      </p:pic>
      <p:sp>
        <p:nvSpPr>
          <p:cNvPr id="9" name="[TextBox 6]"/>
          <p:cNvSpPr txBox="1"/>
          <p:nvPr/>
        </p:nvSpPr>
        <p:spPr>
          <a:xfrm>
            <a:off x="457199" y="2968585"/>
            <a:ext cx="3505200" cy="1631216"/>
          </a:xfrm>
          <a:prstGeom prst="rect">
            <a:avLst/>
          </a:prstGeom>
          <a:noFill/>
        </p:spPr>
        <p:txBody>
          <a:bodyPr wrap="square" rtlCol="0">
            <a:spAutoFit/>
          </a:bodyPr>
          <a:lstStyle/>
          <a:p>
            <a:r>
              <a:rPr lang="en-US" sz="2800" b="1" dirty="0" smtClean="0">
                <a:solidFill>
                  <a:schemeClr val="accent6">
                    <a:lumMod val="75000"/>
                  </a:schemeClr>
                </a:solidFill>
              </a:rPr>
              <a:t>2.</a:t>
            </a:r>
            <a:r>
              <a:rPr lang="en-US" dirty="0" smtClean="0">
                <a:solidFill>
                  <a:schemeClr val="accent6">
                    <a:lumMod val="75000"/>
                  </a:schemeClr>
                </a:solidFill>
              </a:rPr>
              <a:t> Right click the ‘house’ shape above and choose “Add to Shapes Lab”. Then you should see your shape in the panel, waiting for you to give it a name.</a:t>
            </a:r>
            <a:endParaRPr lang="en-SG" dirty="0">
              <a:solidFill>
                <a:schemeClr val="accent6">
                  <a:lumMod val="75000"/>
                </a:schemeClr>
              </a:solidFill>
            </a:endParaRPr>
          </a:p>
        </p:txBody>
      </p:sp>
      <p:sp>
        <p:nvSpPr>
          <p:cNvPr id="4" name="Rectangle 3"/>
          <p:cNvSpPr/>
          <p:nvPr/>
        </p:nvSpPr>
        <p:spPr>
          <a:xfrm>
            <a:off x="1524000" y="1600200"/>
            <a:ext cx="1066800" cy="1165191"/>
          </a:xfrm>
          <a:custGeom>
            <a:avLst/>
            <a:gdLst/>
            <a:ahLst/>
            <a:cxnLst/>
            <a:rect l="l" t="t" r="r" b="b"/>
            <a:pathLst>
              <a:path w="1066800" h="1165191">
                <a:moveTo>
                  <a:pt x="533400" y="582595"/>
                </a:moveTo>
                <a:lnTo>
                  <a:pt x="533400" y="838200"/>
                </a:lnTo>
                <a:lnTo>
                  <a:pt x="800100" y="838200"/>
                </a:lnTo>
                <a:lnTo>
                  <a:pt x="800100" y="582595"/>
                </a:lnTo>
                <a:close/>
                <a:moveTo>
                  <a:pt x="533400" y="0"/>
                </a:moveTo>
                <a:lnTo>
                  <a:pt x="1066800" y="533400"/>
                </a:lnTo>
                <a:lnTo>
                  <a:pt x="952500" y="533400"/>
                </a:lnTo>
                <a:lnTo>
                  <a:pt x="952500" y="1165191"/>
                </a:lnTo>
                <a:lnTo>
                  <a:pt x="457200" y="1165191"/>
                </a:lnTo>
                <a:lnTo>
                  <a:pt x="457200" y="582595"/>
                </a:lnTo>
                <a:lnTo>
                  <a:pt x="190500" y="582595"/>
                </a:lnTo>
                <a:lnTo>
                  <a:pt x="190500" y="1165191"/>
                </a:lnTo>
                <a:lnTo>
                  <a:pt x="114300" y="1165191"/>
                </a:lnTo>
                <a:lnTo>
                  <a:pt x="114300" y="533400"/>
                </a:lnTo>
                <a:lnTo>
                  <a:pt x="0" y="533400"/>
                </a:lnTo>
                <a:close/>
              </a:path>
            </a:pathLst>
          </a:cu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SG"/>
          </a:p>
        </p:txBody>
      </p:sp>
      <p:pic>
        <p:nvPicPr>
          <p:cNvPr id="5" name="Picture 4"/>
          <p:cNvPicPr>
            <a:picLocks noChangeAspect="1"/>
          </p:cNvPicPr>
          <p:nvPr/>
        </p:nvPicPr>
        <p:blipFill>
          <a:blip r:embed="rId4"/>
          <a:stretch>
            <a:fillRect/>
          </a:stretch>
        </p:blipFill>
        <p:spPr>
          <a:xfrm>
            <a:off x="3886200" y="568670"/>
            <a:ext cx="5057859" cy="1869730"/>
          </a:xfrm>
          <a:prstGeom prst="rect">
            <a:avLst/>
          </a:prstGeom>
          <a:noFill/>
          <a:ln w="9525">
            <a:solidFill>
              <a:schemeClr val="bg1">
                <a:lumMod val="85000"/>
              </a:schemeClr>
            </a:solidFill>
            <a:miter lim="800000"/>
            <a:headEnd/>
            <a:tailEnd/>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200" y="2895600"/>
            <a:ext cx="5057859" cy="1833912"/>
          </a:xfrm>
          <a:prstGeom prst="rect">
            <a:avLst/>
          </a:prstGeom>
          <a:noFill/>
          <a:ln w="9525">
            <a:solidFill>
              <a:schemeClr val="bg1">
                <a:lumMod val="85000"/>
              </a:schemeClr>
            </a:solidFill>
            <a:miter lim="800000"/>
            <a:headEnd/>
            <a:tailEnd/>
          </a:ln>
        </p:spPr>
      </p:pic>
      <p:sp>
        <p:nvSpPr>
          <p:cNvPr id="8" name="[TextBox 6]"/>
          <p:cNvSpPr txBox="1"/>
          <p:nvPr/>
        </p:nvSpPr>
        <p:spPr>
          <a:xfrm>
            <a:off x="457200" y="4892794"/>
            <a:ext cx="3505200" cy="800219"/>
          </a:xfrm>
          <a:prstGeom prst="rect">
            <a:avLst/>
          </a:prstGeom>
          <a:noFill/>
        </p:spPr>
        <p:txBody>
          <a:bodyPr wrap="square" rtlCol="0">
            <a:spAutoFit/>
          </a:bodyPr>
          <a:lstStyle/>
          <a:p>
            <a:r>
              <a:rPr lang="en-US" sz="2800" b="1" dirty="0" smtClean="0">
                <a:solidFill>
                  <a:schemeClr val="accent6">
                    <a:lumMod val="75000"/>
                  </a:schemeClr>
                </a:solidFill>
              </a:rPr>
              <a:t>3.</a:t>
            </a:r>
            <a:r>
              <a:rPr lang="en-US" dirty="0" smtClean="0">
                <a:solidFill>
                  <a:schemeClr val="accent6">
                    <a:lumMod val="75000"/>
                  </a:schemeClr>
                </a:solidFill>
              </a:rPr>
              <a:t> After entering a name, press enter to confirm. </a:t>
            </a:r>
          </a:p>
        </p:txBody>
      </p:sp>
      <p:pic>
        <p:nvPicPr>
          <p:cNvPr id="10" name="Picture 9"/>
          <p:cNvPicPr>
            <a:picLocks noChangeAspect="1"/>
          </p:cNvPicPr>
          <p:nvPr/>
        </p:nvPicPr>
        <p:blipFill>
          <a:blip r:embed="rId6"/>
          <a:stretch>
            <a:fillRect/>
          </a:stretch>
        </p:blipFill>
        <p:spPr>
          <a:xfrm>
            <a:off x="3860299" y="5147576"/>
            <a:ext cx="5083760" cy="1710424"/>
          </a:xfrm>
          <a:prstGeom prst="rect">
            <a:avLst/>
          </a:prstGeom>
          <a:noFill/>
          <a:ln w="9525">
            <a:solidFill>
              <a:schemeClr val="bg1">
                <a:lumMod val="85000"/>
              </a:schemeClr>
            </a:solidFill>
            <a:miter lim="800000"/>
            <a:headEnd/>
            <a:tailEnd/>
          </a:ln>
        </p:spPr>
      </p:pic>
    </p:spTree>
    <p:extLst>
      <p:ext uri="{BB962C8B-B14F-4D97-AF65-F5344CB8AC3E}">
        <p14:creationId xmlns:p14="http://schemas.microsoft.com/office/powerpoint/2010/main" val="23562466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457200" y="381000"/>
            <a:ext cx="8412837" cy="800219"/>
          </a:xfrm>
          <a:prstGeom prst="rect">
            <a:avLst/>
          </a:prstGeom>
          <a:noFill/>
        </p:spPr>
        <p:txBody>
          <a:bodyPr wrap="square" rtlCol="0">
            <a:spAutoFit/>
          </a:bodyPr>
          <a:lstStyle/>
          <a:p>
            <a:r>
              <a:rPr lang="en-US" sz="2800" b="1" dirty="0" smtClean="0">
                <a:solidFill>
                  <a:schemeClr val="accent6">
                    <a:lumMod val="75000"/>
                  </a:schemeClr>
                </a:solidFill>
              </a:rPr>
              <a:t>4.</a:t>
            </a:r>
            <a:r>
              <a:rPr lang="en-US" dirty="0" smtClean="0">
                <a:solidFill>
                  <a:schemeClr val="accent6">
                    <a:lumMod val="75000"/>
                  </a:schemeClr>
                </a:solidFill>
              </a:rPr>
              <a:t> Double-click the ‘House’ shape in the Shapes Lab panel to add a copy of it to this slide.</a:t>
            </a:r>
          </a:p>
        </p:txBody>
      </p:sp>
      <p:sp>
        <p:nvSpPr>
          <p:cNvPr id="16" name="[TextBox 6]"/>
          <p:cNvSpPr txBox="1"/>
          <p:nvPr/>
        </p:nvSpPr>
        <p:spPr>
          <a:xfrm>
            <a:off x="457200" y="5662136"/>
            <a:ext cx="8102931" cy="738664"/>
          </a:xfrm>
          <a:prstGeom prst="rect">
            <a:avLst/>
          </a:prstGeom>
          <a:noFill/>
        </p:spPr>
        <p:txBody>
          <a:bodyPr wrap="square" rtlCol="0">
            <a:spAutoFit/>
          </a:bodyPr>
          <a:lstStyle/>
          <a:p>
            <a:r>
              <a:rPr lang="en-US" altLang="zh-CN" sz="2400" b="1" dirty="0" smtClean="0">
                <a:solidFill>
                  <a:schemeClr val="accent6">
                    <a:lumMod val="75000"/>
                  </a:schemeClr>
                </a:solidFill>
              </a:rPr>
              <a:t>Tip</a:t>
            </a:r>
            <a:r>
              <a:rPr lang="en-US" altLang="zh-CN" dirty="0" smtClean="0">
                <a:solidFill>
                  <a:schemeClr val="accent6">
                    <a:lumMod val="75000"/>
                  </a:schemeClr>
                </a:solidFill>
              </a:rPr>
              <a:t>: Save shapes in a shared folder (e.g. a Dropbox folder) </a:t>
            </a:r>
            <a:br>
              <a:rPr lang="en-US" altLang="zh-CN" dirty="0" smtClean="0">
                <a:solidFill>
                  <a:schemeClr val="accent6">
                    <a:lumMod val="75000"/>
                  </a:schemeClr>
                </a:solidFill>
              </a:rPr>
            </a:br>
            <a:r>
              <a:rPr lang="en-US" altLang="zh-CN" dirty="0" smtClean="0">
                <a:solidFill>
                  <a:schemeClr val="accent6">
                    <a:lumMod val="75000"/>
                  </a:schemeClr>
                </a:solidFill>
              </a:rPr>
              <a:t>to share saved shapes among multiple computers. </a:t>
            </a:r>
            <a:endParaRPr lang="en-US" dirty="0" smtClean="0">
              <a:solidFill>
                <a:schemeClr val="accent6">
                  <a:lumMod val="75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36967"/>
          <a:stretch/>
        </p:blipFill>
        <p:spPr>
          <a:xfrm>
            <a:off x="4094503" y="1409233"/>
            <a:ext cx="4672706" cy="1561317"/>
          </a:xfrm>
          <a:prstGeom prst="rect">
            <a:avLst/>
          </a:prstGeom>
          <a:noFill/>
          <a:ln w="9525">
            <a:solidFill>
              <a:schemeClr val="bg1">
                <a:lumMod val="85000"/>
              </a:schemeClr>
            </a:solidFill>
            <a:miter lim="800000"/>
            <a:headEnd/>
            <a:tailEnd/>
          </a:ln>
        </p:spPr>
      </p:pic>
      <p:sp>
        <p:nvSpPr>
          <p:cNvPr id="12" name="[TextBox 6]"/>
          <p:cNvSpPr txBox="1"/>
          <p:nvPr/>
        </p:nvSpPr>
        <p:spPr>
          <a:xfrm>
            <a:off x="449237" y="1524000"/>
            <a:ext cx="3505201" cy="3170099"/>
          </a:xfrm>
          <a:prstGeom prst="rect">
            <a:avLst/>
          </a:prstGeom>
          <a:noFill/>
        </p:spPr>
        <p:txBody>
          <a:bodyPr wrap="square" rtlCol="0">
            <a:spAutoFit/>
          </a:bodyPr>
          <a:lstStyle/>
          <a:p>
            <a:r>
              <a:rPr lang="en-US" sz="2800" b="1" dirty="0" smtClean="0">
                <a:solidFill>
                  <a:schemeClr val="accent6">
                    <a:lumMod val="75000"/>
                  </a:schemeClr>
                </a:solidFill>
              </a:rPr>
              <a:t>5.</a:t>
            </a:r>
            <a:r>
              <a:rPr lang="en-US" dirty="0" smtClean="0">
                <a:solidFill>
                  <a:schemeClr val="accent6">
                    <a:lumMod val="75000"/>
                  </a:schemeClr>
                </a:solidFill>
              </a:rPr>
              <a:t>  To delete or rename the saved shape, right-click and choose the appropriate action from the context menu</a:t>
            </a:r>
            <a:r>
              <a:rPr lang="en-US" altLang="zh-CN" dirty="0">
                <a:solidFill>
                  <a:schemeClr val="accent6">
                    <a:lumMod val="75000"/>
                  </a:schemeClr>
                </a:solidFill>
              </a:rPr>
              <a:t>. </a:t>
            </a:r>
            <a:r>
              <a:rPr lang="en-US" altLang="zh-CN" dirty="0" smtClean="0">
                <a:solidFill>
                  <a:schemeClr val="accent6">
                    <a:lumMod val="75000"/>
                  </a:schemeClr>
                </a:solidFill>
              </a:rPr>
              <a:t/>
            </a:r>
            <a:br>
              <a:rPr lang="en-US" altLang="zh-CN" dirty="0" smtClean="0">
                <a:solidFill>
                  <a:schemeClr val="accent6">
                    <a:lumMod val="75000"/>
                  </a:schemeClr>
                </a:solidFill>
              </a:rPr>
            </a:br>
            <a:endParaRPr lang="en-US" altLang="zh-CN" dirty="0" smtClean="0">
              <a:solidFill>
                <a:schemeClr val="accent6">
                  <a:lumMod val="75000"/>
                </a:schemeClr>
              </a:solidFill>
            </a:endParaRPr>
          </a:p>
          <a:p>
            <a:endParaRPr lang="en-US" altLang="zh-CN" dirty="0" smtClean="0">
              <a:solidFill>
                <a:schemeClr val="accent6">
                  <a:lumMod val="75000"/>
                </a:schemeClr>
              </a:solidFill>
            </a:endParaRPr>
          </a:p>
          <a:p>
            <a:r>
              <a:rPr lang="en-US" sz="2800" b="1" dirty="0" smtClean="0">
                <a:solidFill>
                  <a:srgbClr val="F79646">
                    <a:lumMod val="75000"/>
                  </a:srgbClr>
                </a:solidFill>
              </a:rPr>
              <a:t>6.</a:t>
            </a:r>
            <a:r>
              <a:rPr lang="en-US" dirty="0" smtClean="0">
                <a:solidFill>
                  <a:srgbClr val="F79646">
                    <a:lumMod val="75000"/>
                  </a:srgbClr>
                </a:solidFill>
              </a:rPr>
              <a:t> </a:t>
            </a:r>
            <a:r>
              <a:rPr lang="en-US" altLang="zh-CN" dirty="0" smtClean="0">
                <a:solidFill>
                  <a:schemeClr val="accent6">
                    <a:lumMod val="75000"/>
                  </a:schemeClr>
                </a:solidFill>
              </a:rPr>
              <a:t>Right-click </a:t>
            </a:r>
            <a:r>
              <a:rPr lang="en-US" altLang="zh-CN" dirty="0">
                <a:solidFill>
                  <a:schemeClr val="accent6">
                    <a:lumMod val="75000"/>
                  </a:schemeClr>
                </a:solidFill>
              </a:rPr>
              <a:t>an empty area of the Shapes </a:t>
            </a:r>
            <a:r>
              <a:rPr lang="en-US" altLang="zh-CN" dirty="0" smtClean="0">
                <a:solidFill>
                  <a:schemeClr val="accent6">
                    <a:lumMod val="75000"/>
                  </a:schemeClr>
                </a:solidFill>
              </a:rPr>
              <a:t>Lab </a:t>
            </a:r>
            <a:r>
              <a:rPr lang="en-US" altLang="zh-CN" dirty="0">
                <a:solidFill>
                  <a:schemeClr val="accent6">
                    <a:lumMod val="75000"/>
                  </a:schemeClr>
                </a:solidFill>
              </a:rPr>
              <a:t>to change the </a:t>
            </a:r>
            <a:r>
              <a:rPr lang="en-US" altLang="zh-CN" dirty="0" smtClean="0">
                <a:solidFill>
                  <a:schemeClr val="accent6">
                    <a:lumMod val="75000"/>
                  </a:schemeClr>
                </a:solidFill>
              </a:rPr>
              <a:t>location where shapes are saved.</a:t>
            </a:r>
            <a:endParaRPr lang="en-US" dirty="0">
              <a:solidFill>
                <a:schemeClr val="accent6">
                  <a:lumMod val="75000"/>
                </a:schemeClr>
              </a:solidFill>
            </a:endParaRPr>
          </a:p>
          <a:p>
            <a:endParaRPr lang="en-US" dirty="0" smtClean="0">
              <a:solidFill>
                <a:schemeClr val="accent6">
                  <a:lumMod val="75000"/>
                </a:schemeClr>
              </a:solidFill>
            </a:endParaRPr>
          </a:p>
        </p:txBody>
      </p:sp>
      <p:pic>
        <p:nvPicPr>
          <p:cNvPr id="9" name="Picture 9"/>
          <p:cNvPicPr>
            <a:picLocks noChangeAspect="1"/>
          </p:cNvPicPr>
          <p:nvPr/>
        </p:nvPicPr>
        <p:blipFill>
          <a:blip r:embed="rId4"/>
          <a:stretch>
            <a:fillRect/>
          </a:stretch>
        </p:blipFill>
        <p:spPr>
          <a:xfrm>
            <a:off x="4094503" y="3533275"/>
            <a:ext cx="4672706" cy="1572125"/>
          </a:xfrm>
          <a:prstGeom prst="rect">
            <a:avLst/>
          </a:prstGeom>
          <a:noFill/>
          <a:ln w="9525">
            <a:solidFill>
              <a:schemeClr val="bg1">
                <a:lumMod val="85000"/>
              </a:schemeClr>
            </a:solidFill>
            <a:miter lim="800000"/>
            <a:headEnd/>
            <a:tailEnd/>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3186" r="1233" b="4527"/>
          <a:stretch/>
        </p:blipFill>
        <p:spPr>
          <a:xfrm>
            <a:off x="6535399" y="4534762"/>
            <a:ext cx="2334638" cy="1485038"/>
          </a:xfrm>
          <a:prstGeom prst="rect">
            <a:avLst/>
          </a:prstGeom>
        </p:spPr>
      </p:pic>
    </p:spTree>
    <p:extLst>
      <p:ext uri="{BB962C8B-B14F-4D97-AF65-F5344CB8AC3E}">
        <p14:creationId xmlns:p14="http://schemas.microsoft.com/office/powerpoint/2010/main" val="38601465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2362200"/>
            <a:ext cx="7543800" cy="1754326"/>
          </a:xfrm>
          <a:prstGeom prst="rect">
            <a:avLst/>
          </a:prstGeom>
          <a:noFill/>
        </p:spPr>
        <p:txBody>
          <a:bodyPr wrap="square" rtlCol="0">
            <a:spAutoFit/>
          </a:bodyPr>
          <a:lstStyle/>
          <a:p>
            <a:r>
              <a:rPr lang="en-US" dirty="0" smtClean="0">
                <a:solidFill>
                  <a:schemeClr val="accent6">
                    <a:lumMod val="75000"/>
                  </a:schemeClr>
                </a:solidFill>
              </a:rPr>
              <a:t>This tutorial explains PowerPointLabs’ features at the point you installed the plugin. </a:t>
            </a:r>
          </a:p>
          <a:p>
            <a:endParaRPr lang="en-US" dirty="0" smtClean="0">
              <a:solidFill>
                <a:schemeClr val="accent6">
                  <a:lumMod val="75000"/>
                </a:schemeClr>
              </a:solidFill>
            </a:endParaRPr>
          </a:p>
          <a:p>
            <a:endParaRPr lang="en-US" dirty="0">
              <a:solidFill>
                <a:schemeClr val="accent6">
                  <a:lumMod val="75000"/>
                </a:schemeClr>
              </a:solidFill>
            </a:endParaRPr>
          </a:p>
          <a:p>
            <a:r>
              <a:rPr lang="en-US" dirty="0" smtClean="0">
                <a:solidFill>
                  <a:schemeClr val="accent6">
                    <a:lumMod val="75000"/>
                  </a:schemeClr>
                </a:solidFill>
              </a:rPr>
              <a:t>If you installed the plugin some time back, please refer to the </a:t>
            </a:r>
            <a:r>
              <a:rPr lang="en-US" i="1" dirty="0" smtClean="0">
                <a:solidFill>
                  <a:schemeClr val="accent6">
                    <a:lumMod val="75000"/>
                  </a:schemeClr>
                </a:solidFill>
              </a:rPr>
              <a:t>Documentation</a:t>
            </a:r>
            <a:r>
              <a:rPr lang="en-US" dirty="0" smtClean="0">
                <a:solidFill>
                  <a:schemeClr val="accent6">
                    <a:lumMod val="75000"/>
                  </a:schemeClr>
                </a:solidFill>
              </a:rPr>
              <a:t> page of </a:t>
            </a:r>
            <a:r>
              <a:rPr lang="en-US" dirty="0" smtClean="0">
                <a:solidFill>
                  <a:schemeClr val="accent6">
                    <a:lumMod val="75000"/>
                  </a:schemeClr>
                </a:solidFill>
                <a:hlinkClick r:id="rId2"/>
              </a:rPr>
              <a:t>our website</a:t>
            </a:r>
            <a:r>
              <a:rPr lang="en-US" dirty="0" smtClean="0">
                <a:solidFill>
                  <a:schemeClr val="accent6">
                    <a:lumMod val="75000"/>
                  </a:schemeClr>
                </a:solidFill>
              </a:rPr>
              <a:t> for more up-to-date instructions.</a:t>
            </a:r>
            <a:endParaRPr lang="en-SG" dirty="0">
              <a:solidFill>
                <a:schemeClr val="accent6">
                  <a:lumMod val="75000"/>
                </a:schemeClr>
              </a:solidFill>
            </a:endParaRPr>
          </a:p>
        </p:txBody>
      </p:sp>
    </p:spTree>
    <p:extLst>
      <p:ext uri="{BB962C8B-B14F-4D97-AF65-F5344CB8AC3E}">
        <p14:creationId xmlns:p14="http://schemas.microsoft.com/office/powerpoint/2010/main" val="19065052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r>
              <a:rPr lang="en-US" dirty="0" smtClean="0">
                <a:solidFill>
                  <a:schemeClr val="accent6">
                    <a:lumMod val="75000"/>
                  </a:schemeClr>
                </a:solidFill>
              </a:rPr>
              <a:t>Next, let’s try the </a:t>
            </a:r>
            <a:r>
              <a:rPr lang="en-US" b="1" dirty="0" smtClean="0">
                <a:solidFill>
                  <a:schemeClr val="accent6">
                    <a:lumMod val="75000"/>
                  </a:schemeClr>
                </a:solidFill>
              </a:rPr>
              <a:t>Colors Lab </a:t>
            </a:r>
            <a:r>
              <a:rPr lang="en-US" dirty="0" smtClean="0">
                <a:solidFill>
                  <a:schemeClr val="accent6">
                    <a:lumMod val="75000"/>
                  </a:schemeClr>
                </a:solidFill>
              </a:rPr>
              <a:t>feature</a:t>
            </a:r>
            <a:endParaRPr lang="en-SG" dirty="0">
              <a:solidFill>
                <a:schemeClr val="accent6">
                  <a:lumMod val="75000"/>
                </a:schemeClr>
              </a:solidFill>
            </a:endParaRPr>
          </a:p>
        </p:txBody>
      </p:sp>
      <p:grpSp>
        <p:nvGrpSpPr>
          <p:cNvPr id="2" name="Group 1"/>
          <p:cNvGrpSpPr/>
          <p:nvPr/>
        </p:nvGrpSpPr>
        <p:grpSpPr>
          <a:xfrm>
            <a:off x="2336951" y="2819400"/>
            <a:ext cx="838200" cy="838200"/>
            <a:chOff x="2336951" y="2819400"/>
            <a:chExt cx="838200" cy="838200"/>
          </a:xfrm>
        </p:grpSpPr>
        <p:sp>
          <p:nvSpPr>
            <p:cNvPr id="15" name="Rectangle 212"/>
            <p:cNvSpPr/>
            <p:nvPr/>
          </p:nvSpPr>
          <p:spPr>
            <a:xfrm>
              <a:off x="2336951" y="2819400"/>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4"/>
            <p:cNvSpPr/>
            <p:nvPr/>
          </p:nvSpPr>
          <p:spPr>
            <a:xfrm rot="16200000">
              <a:off x="2405906" y="2892603"/>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70"/>
            <p:cNvSpPr/>
            <p:nvPr/>
          </p:nvSpPr>
          <p:spPr>
            <a:xfrm>
              <a:off x="2810529" y="2878437"/>
              <a:ext cx="282242" cy="315901"/>
            </a:xfrm>
            <a:custGeom>
              <a:avLst/>
              <a:gdLst>
                <a:gd name="connsiteX0" fmla="*/ 0 w 266700"/>
                <a:gd name="connsiteY0" fmla="*/ 23813 h 302419"/>
                <a:gd name="connsiteX1" fmla="*/ 259556 w 266700"/>
                <a:gd name="connsiteY1" fmla="*/ 302419 h 302419"/>
                <a:gd name="connsiteX2" fmla="*/ 266700 w 266700"/>
                <a:gd name="connsiteY2" fmla="*/ 0 h 302419"/>
                <a:gd name="connsiteX3" fmla="*/ 0 w 266700"/>
                <a:gd name="connsiteY3" fmla="*/ 23813 h 302419"/>
              </a:gdLst>
              <a:ahLst/>
              <a:cxnLst>
                <a:cxn ang="0">
                  <a:pos x="connsiteX0" y="connsiteY0"/>
                </a:cxn>
                <a:cxn ang="0">
                  <a:pos x="connsiteX1" y="connsiteY1"/>
                </a:cxn>
                <a:cxn ang="0">
                  <a:pos x="connsiteX2" y="connsiteY2"/>
                </a:cxn>
                <a:cxn ang="0">
                  <a:pos x="connsiteX3" y="connsiteY3"/>
                </a:cxn>
              </a:cxnLst>
              <a:rect l="l" t="t" r="r" b="b"/>
              <a:pathLst>
                <a:path w="266700" h="302419">
                  <a:moveTo>
                    <a:pt x="0" y="23813"/>
                  </a:moveTo>
                  <a:lnTo>
                    <a:pt x="259556" y="302419"/>
                  </a:lnTo>
                  <a:lnTo>
                    <a:pt x="266700" y="0"/>
                  </a:lnTo>
                  <a:lnTo>
                    <a:pt x="0" y="2381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9" name="Group 69"/>
            <p:cNvGrpSpPr/>
            <p:nvPr/>
          </p:nvGrpSpPr>
          <p:grpSpPr>
            <a:xfrm rot="2832674">
              <a:off x="2559710" y="2958969"/>
              <a:ext cx="354223" cy="575756"/>
              <a:chOff x="2833184" y="5597530"/>
              <a:chExt cx="354106" cy="575566"/>
            </a:xfrm>
          </p:grpSpPr>
          <p:sp>
            <p:nvSpPr>
              <p:cNvPr id="20" name="Rounded Rectangle 215"/>
              <p:cNvSpPr/>
              <p:nvPr/>
            </p:nvSpPr>
            <p:spPr>
              <a:xfrm>
                <a:off x="2833184" y="5833301"/>
                <a:ext cx="354106" cy="339795"/>
              </a:xfrm>
              <a:custGeom>
                <a:avLst/>
                <a:gdLst>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7919" h="246465">
                    <a:moveTo>
                      <a:pt x="0" y="0"/>
                    </a:moveTo>
                    <a:lnTo>
                      <a:pt x="277919" y="0"/>
                    </a:lnTo>
                    <a:lnTo>
                      <a:pt x="277919" y="29657"/>
                    </a:lnTo>
                    <a:cubicBezTo>
                      <a:pt x="277919" y="48419"/>
                      <a:pt x="262709" y="63629"/>
                      <a:pt x="243947" y="63629"/>
                    </a:cubicBezTo>
                    <a:lnTo>
                      <a:pt x="168190" y="63629"/>
                    </a:lnTo>
                    <a:cubicBezTo>
                      <a:pt x="158127" y="94102"/>
                      <a:pt x="195874" y="215992"/>
                      <a:pt x="183567" y="246465"/>
                    </a:cubicBezTo>
                    <a:cubicBezTo>
                      <a:pt x="171260" y="276938"/>
                      <a:pt x="106657" y="276938"/>
                      <a:pt x="94350" y="246465"/>
                    </a:cubicBezTo>
                    <a:cubicBezTo>
                      <a:pt x="82043" y="215992"/>
                      <a:pt x="119791" y="94102"/>
                      <a:pt x="109728" y="63629"/>
                    </a:cubicBezTo>
                    <a:lnTo>
                      <a:pt x="33972" y="63629"/>
                    </a:lnTo>
                    <a:cubicBezTo>
                      <a:pt x="15210" y="63629"/>
                      <a:pt x="0" y="48419"/>
                      <a:pt x="0" y="29657"/>
                    </a:cubicBezTo>
                    <a:lnTo>
                      <a:pt x="0" y="0"/>
                    </a:lnTo>
                    <a:close/>
                  </a:path>
                </a:pathLst>
              </a:cu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Rectangle 67"/>
              <p:cNvSpPr/>
              <p:nvPr/>
            </p:nvSpPr>
            <p:spPr>
              <a:xfrm>
                <a:off x="2833184" y="5597530"/>
                <a:ext cx="354106" cy="230801"/>
              </a:xfrm>
              <a:prstGeom prst="rect">
                <a:avLst/>
              </a:prstGeom>
              <a:solidFill>
                <a:srgbClr val="0070C0"/>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Flowchart: Manual Input 68"/>
              <p:cNvSpPr/>
              <p:nvPr/>
            </p:nvSpPr>
            <p:spPr>
              <a:xfrm>
                <a:off x="2833184" y="5657689"/>
                <a:ext cx="354106" cy="17561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0000"/>
                  <a:gd name="connsiteX1" fmla="*/ 2906 w 10000"/>
                  <a:gd name="connsiteY1" fmla="*/ 1528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2000 h 10000"/>
                  <a:gd name="connsiteX1" fmla="*/ 2906 w 10000"/>
                  <a:gd name="connsiteY1" fmla="*/ 1528 h 10000"/>
                  <a:gd name="connsiteX2" fmla="*/ 6470 w 10000"/>
                  <a:gd name="connsiteY2" fmla="*/ 652 h 10000"/>
                  <a:gd name="connsiteX3" fmla="*/ 10000 w 10000"/>
                  <a:gd name="connsiteY3" fmla="*/ 0 h 10000"/>
                  <a:gd name="connsiteX4" fmla="*/ 10000 w 10000"/>
                  <a:gd name="connsiteY4" fmla="*/ 10000 h 10000"/>
                  <a:gd name="connsiteX5" fmla="*/ 0 w 10000"/>
                  <a:gd name="connsiteY5" fmla="*/ 10000 h 10000"/>
                  <a:gd name="connsiteX6" fmla="*/ 0 w 10000"/>
                  <a:gd name="connsiteY6" fmla="*/ 2000 h 10000"/>
                  <a:gd name="connsiteX0" fmla="*/ 0 w 10000"/>
                  <a:gd name="connsiteY0" fmla="*/ 7262 h 15262"/>
                  <a:gd name="connsiteX1" fmla="*/ 2906 w 10000"/>
                  <a:gd name="connsiteY1" fmla="*/ 6790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4453 w 10000"/>
                  <a:gd name="connsiteY2" fmla="*/ 2190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8153 h 16153"/>
                  <a:gd name="connsiteX1" fmla="*/ 2772 w 10000"/>
                  <a:gd name="connsiteY1" fmla="*/ 4834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 name="connsiteX0" fmla="*/ 0 w 10000"/>
                  <a:gd name="connsiteY0" fmla="*/ 8153 h 16153"/>
                  <a:gd name="connsiteX1" fmla="*/ 2100 w 10000"/>
                  <a:gd name="connsiteY1" fmla="*/ 3958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6153">
                    <a:moveTo>
                      <a:pt x="0" y="8153"/>
                    </a:moveTo>
                    <a:cubicBezTo>
                      <a:pt x="462" y="6267"/>
                      <a:pt x="1313" y="4000"/>
                      <a:pt x="2100" y="3958"/>
                    </a:cubicBezTo>
                    <a:cubicBezTo>
                      <a:pt x="2887" y="3916"/>
                      <a:pt x="3915" y="8556"/>
                      <a:pt x="4722" y="7899"/>
                    </a:cubicBezTo>
                    <a:cubicBezTo>
                      <a:pt x="5529" y="7242"/>
                      <a:pt x="6061" y="306"/>
                      <a:pt x="6941" y="15"/>
                    </a:cubicBezTo>
                    <a:cubicBezTo>
                      <a:pt x="7821" y="-276"/>
                      <a:pt x="9412" y="3609"/>
                      <a:pt x="10000" y="6153"/>
                    </a:cubicBezTo>
                    <a:lnTo>
                      <a:pt x="10000" y="16153"/>
                    </a:lnTo>
                    <a:lnTo>
                      <a:pt x="0" y="16153"/>
                    </a:lnTo>
                    <a:lnTo>
                      <a:pt x="0" y="8153"/>
                    </a:lnTo>
                    <a:close/>
                  </a:path>
                </a:pathLst>
              </a:cu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Tree>
    <p:extLst>
      <p:ext uri="{BB962C8B-B14F-4D97-AF65-F5344CB8AC3E}">
        <p14:creationId xmlns:p14="http://schemas.microsoft.com/office/powerpoint/2010/main" val="30228660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457200"/>
            <a:ext cx="3208953" cy="5952409"/>
          </a:xfrm>
          <a:prstGeom prst="rect">
            <a:avLst/>
          </a:prstGeom>
        </p:spPr>
      </p:pic>
      <p:sp>
        <p:nvSpPr>
          <p:cNvPr id="7" name="[TextBox 6]"/>
          <p:cNvSpPr txBox="1"/>
          <p:nvPr/>
        </p:nvSpPr>
        <p:spPr>
          <a:xfrm>
            <a:off x="685800" y="511010"/>
            <a:ext cx="5105400" cy="1354217"/>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Click the               button.</a:t>
            </a:r>
          </a:p>
          <a:p>
            <a:r>
              <a:rPr lang="en-US" dirty="0" smtClean="0">
                <a:solidFill>
                  <a:schemeClr val="accent6">
                    <a:lumMod val="75000"/>
                  </a:schemeClr>
                </a:solidFill>
              </a:rPr>
              <a:t/>
            </a:r>
            <a:br>
              <a:rPr lang="en-US" dirty="0" smtClean="0">
                <a:solidFill>
                  <a:schemeClr val="accent6">
                    <a:lumMod val="75000"/>
                  </a:schemeClr>
                </a:solidFill>
              </a:rPr>
            </a:br>
            <a:r>
              <a:rPr lang="en-US" dirty="0" smtClean="0">
                <a:solidFill>
                  <a:schemeClr val="accent6">
                    <a:lumMod val="75000"/>
                  </a:schemeClr>
                </a:solidFill>
              </a:rPr>
              <a:t>It will show  the </a:t>
            </a:r>
            <a:r>
              <a:rPr lang="en-US" b="1" dirty="0" smtClean="0">
                <a:solidFill>
                  <a:schemeClr val="accent6">
                    <a:lumMod val="75000"/>
                  </a:schemeClr>
                </a:solidFill>
              </a:rPr>
              <a:t>Colors Lab Panel</a:t>
            </a:r>
            <a:r>
              <a:rPr lang="en-US" dirty="0" smtClean="0">
                <a:solidFill>
                  <a:schemeClr val="accent6">
                    <a:lumMod val="75000"/>
                  </a:schemeClr>
                </a:solidFill>
              </a:rPr>
              <a:t> at the right side of </a:t>
            </a:r>
          </a:p>
          <a:p>
            <a:r>
              <a:rPr lang="en-US" dirty="0" smtClean="0">
                <a:solidFill>
                  <a:schemeClr val="accent6">
                    <a:lumMod val="75000"/>
                  </a:schemeClr>
                </a:solidFill>
              </a:rPr>
              <a:t>your screen.</a:t>
            </a:r>
            <a:endParaRPr lang="en-SG" dirty="0">
              <a:solidFill>
                <a:schemeClr val="accent6">
                  <a:lumMod val="75000"/>
                </a:schemeClr>
              </a:solidFill>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395" y="304800"/>
            <a:ext cx="622852" cy="914400"/>
          </a:xfrm>
          <a:prstGeom prst="rect">
            <a:avLst/>
          </a:prstGeom>
          <a:noFill/>
          <a:ln w="9525">
            <a:solidFill>
              <a:schemeClr val="bg1">
                <a:lumMod val="85000"/>
              </a:schemeClr>
            </a:solidFill>
            <a:miter lim="800000"/>
            <a:headEnd/>
            <a:tailEnd/>
          </a:ln>
        </p:spPr>
      </p:pic>
      <p:sp>
        <p:nvSpPr>
          <p:cNvPr id="9" name="[Picture 3]"/>
          <p:cNvSpPr txBox="1"/>
          <p:nvPr/>
        </p:nvSpPr>
        <p:spPr>
          <a:xfrm>
            <a:off x="685800" y="1902333"/>
            <a:ext cx="4800600" cy="3847207"/>
          </a:xfrm>
          <a:prstGeom prst="rect">
            <a:avLst/>
          </a:prstGeom>
          <a:noFill/>
        </p:spPr>
        <p:txBody>
          <a:bodyPr wrap="square" rtlCol="0">
            <a:spAutoFit/>
          </a:bodyPr>
          <a:lstStyle/>
          <a:p>
            <a:r>
              <a:rPr lang="en-US" sz="2800" b="1" dirty="0" smtClean="0">
                <a:solidFill>
                  <a:schemeClr val="accent6">
                    <a:lumMod val="75000"/>
                  </a:schemeClr>
                </a:solidFill>
              </a:rPr>
              <a:t>2.</a:t>
            </a:r>
            <a:r>
              <a:rPr lang="en-US" dirty="0" smtClean="0">
                <a:solidFill>
                  <a:schemeClr val="accent6">
                    <a:lumMod val="75000"/>
                  </a:schemeClr>
                </a:solidFill>
              </a:rPr>
              <a:t> Click this button           to change the main color of the panel.</a:t>
            </a:r>
          </a:p>
          <a:p>
            <a:endParaRPr lang="en-US" b="1" dirty="0" smtClean="0">
              <a:solidFill>
                <a:schemeClr val="accent6">
                  <a:lumMod val="75000"/>
                </a:schemeClr>
              </a:solidFill>
            </a:endParaRPr>
          </a:p>
          <a:p>
            <a:r>
              <a:rPr lang="en-US" b="1" dirty="0" smtClean="0">
                <a:solidFill>
                  <a:schemeClr val="accent6">
                    <a:lumMod val="75000"/>
                  </a:schemeClr>
                </a:solidFill>
              </a:rPr>
              <a:t>Drag</a:t>
            </a:r>
            <a:r>
              <a:rPr lang="en-US" dirty="0" smtClean="0">
                <a:solidFill>
                  <a:schemeClr val="accent6">
                    <a:lumMod val="75000"/>
                  </a:schemeClr>
                </a:solidFill>
              </a:rPr>
              <a:t> the same button to pick a color from the surrounding area (it works like a color picker). </a:t>
            </a:r>
          </a:p>
          <a:p>
            <a:r>
              <a:rPr lang="en-US" dirty="0" smtClean="0">
                <a:solidFill>
                  <a:schemeClr val="accent6">
                    <a:lumMod val="75000"/>
                  </a:schemeClr>
                </a:solidFill>
              </a:rPr>
              <a:t>You can use it to pick colors even from outside the PowerPoint window.</a:t>
            </a:r>
          </a:p>
          <a:p>
            <a:endParaRPr lang="en-US" dirty="0">
              <a:solidFill>
                <a:schemeClr val="accent6">
                  <a:lumMod val="75000"/>
                </a:schemeClr>
              </a:solidFill>
            </a:endParaRPr>
          </a:p>
          <a:p>
            <a:r>
              <a:rPr lang="en-US" dirty="0" smtClean="0">
                <a:solidFill>
                  <a:schemeClr val="accent6">
                    <a:lumMod val="75000"/>
                  </a:schemeClr>
                </a:solidFill>
              </a:rPr>
              <a:t>As you change the main color, other colors in the panel change to give show you matching colors to the one you picked.</a:t>
            </a:r>
          </a:p>
          <a:p>
            <a:endParaRPr lang="en-US" dirty="0">
              <a:solidFill>
                <a:schemeClr val="accent6">
                  <a:lumMod val="75000"/>
                </a:schemeClr>
              </a:solidFill>
            </a:endParaRPr>
          </a:p>
          <a:p>
            <a:endParaRPr lang="en-SG" dirty="0">
              <a:solidFill>
                <a:schemeClr val="accent6">
                  <a:lumMod val="75000"/>
                </a:schemeClr>
              </a:solidFill>
            </a:endParaRPr>
          </a:p>
        </p:txBody>
      </p:sp>
      <p:sp>
        <p:nvSpPr>
          <p:cNvPr id="16" name="Freeform 15"/>
          <p:cNvSpPr/>
          <p:nvPr/>
        </p:nvSpPr>
        <p:spPr>
          <a:xfrm>
            <a:off x="3920247" y="3822970"/>
            <a:ext cx="2071991" cy="476656"/>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932560"/>
            <a:ext cx="485775"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Freeform 14"/>
          <p:cNvSpPr/>
          <p:nvPr/>
        </p:nvSpPr>
        <p:spPr>
          <a:xfrm>
            <a:off x="2909886" y="1295400"/>
            <a:ext cx="3033713" cy="603115"/>
          </a:xfrm>
          <a:custGeom>
            <a:avLst/>
            <a:gdLst>
              <a:gd name="connsiteX0" fmla="*/ 0 w 4260714"/>
              <a:gd name="connsiteY0" fmla="*/ 603115 h 603115"/>
              <a:gd name="connsiteX1" fmla="*/ 622570 w 4260714"/>
              <a:gd name="connsiteY1" fmla="*/ 379379 h 603115"/>
              <a:gd name="connsiteX2" fmla="*/ 3424136 w 4260714"/>
              <a:gd name="connsiteY2" fmla="*/ 428017 h 603115"/>
              <a:gd name="connsiteX3" fmla="*/ 4260714 w 4260714"/>
              <a:gd name="connsiteY3" fmla="*/ 0 h 603115"/>
            </a:gdLst>
            <a:ahLst/>
            <a:cxnLst>
              <a:cxn ang="0">
                <a:pos x="connsiteX0" y="connsiteY0"/>
              </a:cxn>
              <a:cxn ang="0">
                <a:pos x="connsiteX1" y="connsiteY1"/>
              </a:cxn>
              <a:cxn ang="0">
                <a:pos x="connsiteX2" y="connsiteY2"/>
              </a:cxn>
              <a:cxn ang="0">
                <a:pos x="connsiteX3" y="connsiteY3"/>
              </a:cxn>
            </a:cxnLst>
            <a:rect l="l" t="t" r="r" b="b"/>
            <a:pathLst>
              <a:path w="4260714" h="603115">
                <a:moveTo>
                  <a:pt x="0" y="603115"/>
                </a:moveTo>
                <a:cubicBezTo>
                  <a:pt x="25940" y="505838"/>
                  <a:pt x="51881" y="408562"/>
                  <a:pt x="622570" y="379379"/>
                </a:cubicBezTo>
                <a:cubicBezTo>
                  <a:pt x="1193259" y="350196"/>
                  <a:pt x="2817779" y="491247"/>
                  <a:pt x="3424136" y="428017"/>
                </a:cubicBezTo>
                <a:cubicBezTo>
                  <a:pt x="4030493" y="364787"/>
                  <a:pt x="4260714" y="0"/>
                  <a:pt x="4260714"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316804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457200"/>
            <a:ext cx="3208953" cy="5952409"/>
          </a:xfrm>
          <a:prstGeom prst="rect">
            <a:avLst/>
          </a:prstGeom>
        </p:spPr>
      </p:pic>
      <p:sp>
        <p:nvSpPr>
          <p:cNvPr id="9" name="[Picture 3]"/>
          <p:cNvSpPr txBox="1"/>
          <p:nvPr/>
        </p:nvSpPr>
        <p:spPr>
          <a:xfrm>
            <a:off x="685800" y="457200"/>
            <a:ext cx="4800600" cy="523220"/>
          </a:xfrm>
          <a:prstGeom prst="rect">
            <a:avLst/>
          </a:prstGeom>
          <a:noFill/>
        </p:spPr>
        <p:txBody>
          <a:bodyPr wrap="square" rtlCol="0">
            <a:spAutoFit/>
          </a:bodyPr>
          <a:lstStyle/>
          <a:p>
            <a:r>
              <a:rPr lang="en-US" sz="2800" b="1" dirty="0" smtClean="0">
                <a:solidFill>
                  <a:schemeClr val="accent6">
                    <a:lumMod val="75000"/>
                  </a:schemeClr>
                </a:solidFill>
              </a:rPr>
              <a:t>3.</a:t>
            </a:r>
            <a:r>
              <a:rPr lang="en-US" dirty="0" smtClean="0">
                <a:solidFill>
                  <a:schemeClr val="accent6">
                    <a:lumMod val="75000"/>
                  </a:schemeClr>
                </a:solidFill>
              </a:rPr>
              <a:t> Select the shape below:</a:t>
            </a:r>
            <a:endParaRPr lang="en-SG" dirty="0">
              <a:solidFill>
                <a:schemeClr val="accent6">
                  <a:lumMod val="75000"/>
                </a:schemeClr>
              </a:solidFill>
            </a:endParaRPr>
          </a:p>
        </p:txBody>
      </p:sp>
      <p:sp>
        <p:nvSpPr>
          <p:cNvPr id="11" name="[Picture 3]"/>
          <p:cNvSpPr txBox="1"/>
          <p:nvPr/>
        </p:nvSpPr>
        <p:spPr>
          <a:xfrm>
            <a:off x="685800" y="2362200"/>
            <a:ext cx="4953000" cy="3016210"/>
          </a:xfrm>
          <a:prstGeom prst="rect">
            <a:avLst/>
          </a:prstGeom>
          <a:noFill/>
        </p:spPr>
        <p:txBody>
          <a:bodyPr wrap="square" rtlCol="0">
            <a:spAutoFit/>
          </a:bodyPr>
          <a:lstStyle/>
          <a:p>
            <a:r>
              <a:rPr lang="en-US" sz="2800" b="1" dirty="0" smtClean="0">
                <a:solidFill>
                  <a:schemeClr val="accent6">
                    <a:lumMod val="75000"/>
                  </a:schemeClr>
                </a:solidFill>
              </a:rPr>
              <a:t>4.</a:t>
            </a:r>
            <a:r>
              <a:rPr lang="en-US" dirty="0" smtClean="0">
                <a:solidFill>
                  <a:schemeClr val="accent6">
                    <a:lumMod val="75000"/>
                  </a:schemeClr>
                </a:solidFill>
              </a:rPr>
              <a:t> </a:t>
            </a:r>
            <a:r>
              <a:rPr lang="en-US" b="1" dirty="0" smtClean="0">
                <a:solidFill>
                  <a:schemeClr val="accent6">
                    <a:lumMod val="75000"/>
                  </a:schemeClr>
                </a:solidFill>
              </a:rPr>
              <a:t>Drag</a:t>
            </a:r>
            <a:r>
              <a:rPr lang="en-US" dirty="0" smtClean="0">
                <a:solidFill>
                  <a:schemeClr val="accent6">
                    <a:lumMod val="75000"/>
                  </a:schemeClr>
                </a:solidFill>
              </a:rPr>
              <a:t> the            button in the panel to change the selected shape’s </a:t>
            </a:r>
            <a:r>
              <a:rPr lang="en-US" b="1" dirty="0" smtClean="0">
                <a:solidFill>
                  <a:schemeClr val="accent6">
                    <a:lumMod val="75000"/>
                  </a:schemeClr>
                </a:solidFill>
              </a:rPr>
              <a:t>FONT</a:t>
            </a:r>
            <a:r>
              <a:rPr lang="en-US" dirty="0">
                <a:solidFill>
                  <a:schemeClr val="accent6">
                    <a:lumMod val="75000"/>
                  </a:schemeClr>
                </a:solidFill>
              </a:rPr>
              <a:t> </a:t>
            </a:r>
            <a:r>
              <a:rPr lang="en-US" dirty="0" smtClean="0">
                <a:solidFill>
                  <a:schemeClr val="accent6">
                    <a:lumMod val="75000"/>
                  </a:schemeClr>
                </a:solidFill>
              </a:rPr>
              <a:t>color. </a:t>
            </a:r>
            <a:r>
              <a:rPr lang="en-US" dirty="0">
                <a:solidFill>
                  <a:schemeClr val="accent6">
                    <a:lumMod val="75000"/>
                  </a:schemeClr>
                </a:solidFill>
              </a:rPr>
              <a:t> </a:t>
            </a:r>
            <a:endParaRPr lang="en-US" dirty="0" smtClean="0">
              <a:solidFill>
                <a:schemeClr val="accent6">
                  <a:lumMod val="75000"/>
                </a:schemeClr>
              </a:solidFill>
            </a:endParaRPr>
          </a:p>
          <a:p>
            <a:endParaRPr lang="en-US" dirty="0">
              <a:solidFill>
                <a:schemeClr val="accent6">
                  <a:lumMod val="75000"/>
                </a:schemeClr>
              </a:solidFill>
            </a:endParaRPr>
          </a:p>
          <a:p>
            <a:endParaRPr lang="en-US" dirty="0" smtClean="0">
              <a:solidFill>
                <a:schemeClr val="accent6">
                  <a:lumMod val="75000"/>
                </a:schemeClr>
              </a:solidFill>
            </a:endParaRPr>
          </a:p>
          <a:p>
            <a:r>
              <a:rPr lang="en-US" dirty="0" smtClean="0">
                <a:solidFill>
                  <a:schemeClr val="accent6">
                    <a:lumMod val="75000"/>
                  </a:schemeClr>
                </a:solidFill>
              </a:rPr>
              <a:t>Drag the</a:t>
            </a:r>
            <a:r>
              <a:rPr lang="en-SG" dirty="0" smtClean="0">
                <a:solidFill>
                  <a:schemeClr val="accent6">
                    <a:lumMod val="75000"/>
                  </a:schemeClr>
                </a:solidFill>
              </a:rPr>
              <a:t>             button to change its </a:t>
            </a:r>
            <a:r>
              <a:rPr lang="en-SG" b="1" dirty="0" smtClean="0">
                <a:solidFill>
                  <a:schemeClr val="accent6">
                    <a:lumMod val="75000"/>
                  </a:schemeClr>
                </a:solidFill>
              </a:rPr>
              <a:t>LINE</a:t>
            </a:r>
            <a:r>
              <a:rPr lang="en-SG" dirty="0">
                <a:solidFill>
                  <a:schemeClr val="accent6">
                    <a:lumMod val="75000"/>
                  </a:schemeClr>
                </a:solidFill>
              </a:rPr>
              <a:t> </a:t>
            </a:r>
            <a:r>
              <a:rPr lang="en-SG" dirty="0" err="1" smtClean="0">
                <a:solidFill>
                  <a:schemeClr val="accent6">
                    <a:lumMod val="75000"/>
                  </a:schemeClr>
                </a:solidFill>
              </a:rPr>
              <a:t>color</a:t>
            </a:r>
            <a:r>
              <a:rPr lang="en-SG" dirty="0">
                <a:solidFill>
                  <a:schemeClr val="accent6">
                    <a:lumMod val="75000"/>
                  </a:schemeClr>
                </a:solidFill>
              </a:rPr>
              <a:t>.</a:t>
            </a:r>
            <a:endParaRPr lang="en-SG" dirty="0" smtClean="0">
              <a:solidFill>
                <a:schemeClr val="accent6">
                  <a:lumMod val="75000"/>
                </a:schemeClr>
              </a:solidFill>
            </a:endParaRPr>
          </a:p>
          <a:p>
            <a:endParaRPr lang="en-SG" dirty="0">
              <a:solidFill>
                <a:schemeClr val="accent6">
                  <a:lumMod val="75000"/>
                </a:schemeClr>
              </a:solidFill>
            </a:endParaRPr>
          </a:p>
          <a:p>
            <a:r>
              <a:rPr lang="en-SG" dirty="0" smtClean="0">
                <a:solidFill>
                  <a:schemeClr val="accent6">
                    <a:lumMod val="75000"/>
                  </a:schemeClr>
                </a:solidFill>
              </a:rPr>
              <a:t>or          button to change its </a:t>
            </a:r>
            <a:r>
              <a:rPr lang="en-SG" b="1" dirty="0" smtClean="0">
                <a:solidFill>
                  <a:schemeClr val="accent6">
                    <a:lumMod val="75000"/>
                  </a:schemeClr>
                </a:solidFill>
              </a:rPr>
              <a:t>FILL</a:t>
            </a:r>
            <a:r>
              <a:rPr lang="en-SG" dirty="0" smtClean="0">
                <a:solidFill>
                  <a:schemeClr val="accent6">
                    <a:lumMod val="75000"/>
                  </a:schemeClr>
                </a:solidFill>
              </a:rPr>
              <a:t> </a:t>
            </a:r>
            <a:r>
              <a:rPr lang="en-SG" dirty="0" err="1" smtClean="0">
                <a:solidFill>
                  <a:schemeClr val="accent6">
                    <a:lumMod val="75000"/>
                  </a:schemeClr>
                </a:solidFill>
              </a:rPr>
              <a:t>color</a:t>
            </a:r>
            <a:r>
              <a:rPr lang="en-SG" dirty="0" smtClean="0">
                <a:solidFill>
                  <a:schemeClr val="accent6">
                    <a:lumMod val="75000"/>
                  </a:schemeClr>
                </a:solidFill>
              </a:rPr>
              <a:t>.</a:t>
            </a:r>
          </a:p>
          <a:p>
            <a:endParaRPr lang="en-US" dirty="0">
              <a:solidFill>
                <a:schemeClr val="accent6">
                  <a:lumMod val="75000"/>
                </a:schemeClr>
              </a:solidFill>
            </a:endParaRPr>
          </a:p>
          <a:p>
            <a:r>
              <a:rPr lang="en-US" b="1" dirty="0" smtClean="0">
                <a:solidFill>
                  <a:schemeClr val="accent6">
                    <a:lumMod val="75000"/>
                  </a:schemeClr>
                </a:solidFill>
              </a:rPr>
              <a:t>Tip:</a:t>
            </a:r>
            <a:r>
              <a:rPr lang="en-US" dirty="0" smtClean="0">
                <a:solidFill>
                  <a:schemeClr val="accent6">
                    <a:lumMod val="75000"/>
                  </a:schemeClr>
                </a:solidFill>
              </a:rPr>
              <a:t> clicking any of those three buttons let you choose a color from the standard color palette.</a:t>
            </a:r>
            <a:endParaRPr lang="en-SG" dirty="0">
              <a:solidFill>
                <a:schemeClr val="accent6">
                  <a:lumMod val="75000"/>
                </a:schemeClr>
              </a:solidFill>
            </a:endParaRPr>
          </a:p>
        </p:txBody>
      </p:sp>
      <p:sp>
        <p:nvSpPr>
          <p:cNvPr id="12" name="圆角矩形 11"/>
          <p:cNvSpPr/>
          <p:nvPr/>
        </p:nvSpPr>
        <p:spPr>
          <a:xfrm>
            <a:off x="1314450" y="1075069"/>
            <a:ext cx="3516134" cy="803374"/>
          </a:xfrm>
          <a:prstGeom prst="roundRect">
            <a:avLst/>
          </a:prstGeom>
          <a:solidFill>
            <a:srgbClr val="4D74B9"/>
          </a:solidFill>
          <a:ln>
            <a:solidFill>
              <a:srgbClr val="4D7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solidFill>
                  <a:srgbClr val="FFFFFF"/>
                </a:solidFill>
              </a:rPr>
              <a:t>Select me!</a:t>
            </a:r>
            <a:endParaRPr lang="zh-CN" altLang="en-US" sz="4000" dirty="0">
              <a:solidFill>
                <a:srgbClr val="FFFFFF"/>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456477"/>
            <a:ext cx="419048" cy="428571"/>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9871" y="3589335"/>
            <a:ext cx="419048" cy="428571"/>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708" y="4046535"/>
            <a:ext cx="419048" cy="428571"/>
          </a:xfrm>
          <a:prstGeom prst="rect">
            <a:avLst/>
          </a:prstGeom>
        </p:spPr>
      </p:pic>
    </p:spTree>
    <p:extLst>
      <p:ext uri="{BB962C8B-B14F-4D97-AF65-F5344CB8AC3E}">
        <p14:creationId xmlns:p14="http://schemas.microsoft.com/office/powerpoint/2010/main" val="33767895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r>
              <a:rPr lang="en-US" dirty="0" smtClean="0">
                <a:solidFill>
                  <a:schemeClr val="accent6">
                    <a:lumMod val="75000"/>
                  </a:schemeClr>
                </a:solidFill>
              </a:rPr>
              <a:t>Next, let’s try the </a:t>
            </a:r>
            <a:r>
              <a:rPr lang="en-US" b="1" dirty="0" smtClean="0">
                <a:solidFill>
                  <a:schemeClr val="accent6">
                    <a:lumMod val="75000"/>
                  </a:schemeClr>
                </a:solidFill>
              </a:rPr>
              <a:t>Effects Lab </a:t>
            </a:r>
            <a:r>
              <a:rPr lang="en-US" dirty="0" smtClean="0">
                <a:solidFill>
                  <a:schemeClr val="accent6">
                    <a:lumMod val="75000"/>
                  </a:schemeClr>
                </a:solidFill>
              </a:rPr>
              <a:t>feature</a:t>
            </a:r>
            <a:endParaRPr lang="en-SG" dirty="0">
              <a:solidFill>
                <a:schemeClr val="accent6">
                  <a:lumMod val="75000"/>
                </a:schemeClr>
              </a:solidFill>
            </a:endParaRPr>
          </a:p>
        </p:txBody>
      </p:sp>
      <p:grpSp>
        <p:nvGrpSpPr>
          <p:cNvPr id="2" name="Group 1"/>
          <p:cNvGrpSpPr/>
          <p:nvPr/>
        </p:nvGrpSpPr>
        <p:grpSpPr>
          <a:xfrm>
            <a:off x="2350308" y="2884731"/>
            <a:ext cx="838200" cy="838200"/>
            <a:chOff x="1002575" y="1231726"/>
            <a:chExt cx="838200" cy="838200"/>
          </a:xfrm>
        </p:grpSpPr>
        <p:grpSp>
          <p:nvGrpSpPr>
            <p:cNvPr id="14" name="Group 13"/>
            <p:cNvGrpSpPr/>
            <p:nvPr/>
          </p:nvGrpSpPr>
          <p:grpSpPr>
            <a:xfrm>
              <a:off x="1002575" y="1231726"/>
              <a:ext cx="838200" cy="838200"/>
              <a:chOff x="375266" y="5397326"/>
              <a:chExt cx="838200" cy="838200"/>
            </a:xfrm>
          </p:grpSpPr>
          <p:sp>
            <p:nvSpPr>
              <p:cNvPr id="16" name="Rectangle 15"/>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4"/>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rot="19309737">
              <a:off x="1055944" y="1716648"/>
              <a:ext cx="451729" cy="125057"/>
              <a:chOff x="4341446" y="3824908"/>
              <a:chExt cx="580645" cy="91227"/>
            </a:xfrm>
          </p:grpSpPr>
          <p:sp>
            <p:nvSpPr>
              <p:cNvPr id="25" name="Rectangle 24"/>
              <p:cNvSpPr/>
              <p:nvPr/>
            </p:nvSpPr>
            <p:spPr>
              <a:xfrm>
                <a:off x="4341446" y="3824908"/>
                <a:ext cx="387077" cy="91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771683" y="3825073"/>
                <a:ext cx="150408" cy="91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5-Point Star 26"/>
            <p:cNvSpPr/>
            <p:nvPr/>
          </p:nvSpPr>
          <p:spPr>
            <a:xfrm>
              <a:off x="1214564" y="1400625"/>
              <a:ext cx="161813" cy="163340"/>
            </a:xfrm>
            <a:prstGeom prst="star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5-Point Star 27"/>
            <p:cNvSpPr/>
            <p:nvPr/>
          </p:nvSpPr>
          <p:spPr>
            <a:xfrm>
              <a:off x="1497932" y="1697507"/>
              <a:ext cx="161813" cy="163340"/>
            </a:xfrm>
            <a:prstGeom prst="star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5-Point Star 28"/>
            <p:cNvSpPr/>
            <p:nvPr/>
          </p:nvSpPr>
          <p:spPr>
            <a:xfrm>
              <a:off x="1487436" y="1427269"/>
              <a:ext cx="161813" cy="163340"/>
            </a:xfrm>
            <a:prstGeom prst="star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205158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b="33434"/>
          <a:stretch/>
        </p:blipFill>
        <p:spPr bwMode="auto">
          <a:xfrm>
            <a:off x="1143000" y="1600200"/>
            <a:ext cx="3519278" cy="3505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3400" y="479318"/>
            <a:ext cx="8001000" cy="1354217"/>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Select the picture below, click              and choose </a:t>
            </a:r>
            <a:r>
              <a:rPr lang="en-US" dirty="0" smtClean="0">
                <a:solidFill>
                  <a:srgbClr val="0070C0"/>
                </a:solidFill>
                <a:latin typeface="Consolas" panose="020B0609020204030204" pitchFamily="49" charset="0"/>
                <a:cs typeface="Consolas" panose="020B0609020204030204" pitchFamily="49" charset="0"/>
              </a:rPr>
              <a:t>make transparent</a:t>
            </a:r>
            <a:r>
              <a:rPr lang="en-US" dirty="0" smtClean="0">
                <a:solidFill>
                  <a:schemeClr val="accent6">
                    <a:lumMod val="75000"/>
                  </a:schemeClr>
                </a:solidFill>
              </a:rPr>
              <a:t> option. </a:t>
            </a:r>
            <a:br>
              <a:rPr lang="en-US" dirty="0" smtClean="0">
                <a:solidFill>
                  <a:schemeClr val="accent6">
                    <a:lumMod val="75000"/>
                  </a:schemeClr>
                </a:solidFill>
              </a:rPr>
            </a:br>
            <a:r>
              <a:rPr lang="en-US" dirty="0" smtClean="0">
                <a:solidFill>
                  <a:schemeClr val="accent6">
                    <a:lumMod val="75000"/>
                  </a:schemeClr>
                </a:solidFill>
              </a:rPr>
              <a:t>  </a:t>
            </a:r>
            <a:br>
              <a:rPr lang="en-US" dirty="0" smtClean="0">
                <a:solidFill>
                  <a:schemeClr val="accent6">
                    <a:lumMod val="75000"/>
                  </a:schemeClr>
                </a:solidFill>
              </a:rPr>
            </a:br>
            <a:r>
              <a:rPr lang="en-US" dirty="0" smtClean="0">
                <a:solidFill>
                  <a:schemeClr val="accent6">
                    <a:lumMod val="75000"/>
                  </a:schemeClr>
                </a:solidFill>
              </a:rPr>
              <a:t/>
            </a:r>
            <a:br>
              <a:rPr lang="en-US" dirty="0" smtClean="0">
                <a:solidFill>
                  <a:schemeClr val="accent6">
                    <a:lumMod val="75000"/>
                  </a:schemeClr>
                </a:solidFill>
              </a:rPr>
            </a:br>
            <a:endParaRPr lang="en-SG" dirty="0">
              <a:solidFill>
                <a:schemeClr val="accent6">
                  <a:lumMod val="75000"/>
                </a:schemeClr>
              </a:solidFill>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436578"/>
            <a:ext cx="533400" cy="834887"/>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5" name="Rectangle 4"/>
          <p:cNvSpPr/>
          <p:nvPr/>
        </p:nvSpPr>
        <p:spPr>
          <a:xfrm>
            <a:off x="616638" y="5638800"/>
            <a:ext cx="7917761" cy="646331"/>
          </a:xfrm>
          <a:prstGeom prst="rect">
            <a:avLst/>
          </a:prstGeom>
        </p:spPr>
        <p:txBody>
          <a:bodyPr wrap="square">
            <a:spAutoFit/>
          </a:bodyPr>
          <a:lstStyle/>
          <a:p>
            <a:r>
              <a:rPr lang="en-US" b="1" dirty="0" smtClean="0">
                <a:solidFill>
                  <a:schemeClr val="accent6">
                    <a:lumMod val="75000"/>
                  </a:schemeClr>
                </a:solidFill>
              </a:rPr>
              <a:t>Tip:</a:t>
            </a:r>
            <a:r>
              <a:rPr lang="en-US" dirty="0" smtClean="0">
                <a:solidFill>
                  <a:schemeClr val="accent6">
                    <a:lumMod val="75000"/>
                  </a:schemeClr>
                </a:solidFill>
              </a:rPr>
              <a:t> After a picture has been made transparent, you can adjust transparency by right-clicking the picture 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smtClean="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fill</a:t>
            </a:r>
            <a:r>
              <a:rPr lang="en-US" dirty="0" smtClean="0">
                <a:solidFill>
                  <a:schemeClr val="accent6">
                    <a:lumMod val="75000"/>
                  </a:schemeClr>
                </a:solidFill>
              </a:rPr>
              <a:t>.</a:t>
            </a:r>
            <a:endParaRPr lang="en-SG" dirty="0">
              <a:solidFill>
                <a:schemeClr val="accent6">
                  <a:lumMod val="75000"/>
                </a:schemeClr>
              </a:solidFill>
            </a:endParaRPr>
          </a:p>
        </p:txBody>
      </p:sp>
    </p:spTree>
    <p:extLst>
      <p:ext uri="{BB962C8B-B14F-4D97-AF65-F5344CB8AC3E}">
        <p14:creationId xmlns:p14="http://schemas.microsoft.com/office/powerpoint/2010/main" val="36675893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3400" y="479318"/>
            <a:ext cx="8001000" cy="1631216"/>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Select the blue circle below, click              and choose either </a:t>
            </a:r>
            <a:r>
              <a:rPr lang="en-US" dirty="0" smtClean="0">
                <a:solidFill>
                  <a:srgbClr val="0070C0"/>
                </a:solidFill>
                <a:latin typeface="Consolas" panose="020B0609020204030204" pitchFamily="49" charset="0"/>
                <a:cs typeface="Consolas" panose="020B0609020204030204" pitchFamily="49" charset="0"/>
              </a:rPr>
              <a:t>Magnifying Glass</a:t>
            </a:r>
            <a:r>
              <a:rPr lang="en-US" dirty="0" smtClean="0">
                <a:solidFill>
                  <a:schemeClr val="accent6">
                    <a:lumMod val="75000"/>
                  </a:schemeClr>
                </a:solidFill>
              </a:rPr>
              <a:t> option.  </a:t>
            </a:r>
            <a:br>
              <a:rPr lang="en-US" dirty="0" smtClean="0">
                <a:solidFill>
                  <a:schemeClr val="accent6">
                    <a:lumMod val="75000"/>
                  </a:schemeClr>
                </a:solidFill>
              </a:rPr>
            </a:br>
            <a:r>
              <a:rPr lang="en-US" dirty="0" smtClean="0">
                <a:solidFill>
                  <a:schemeClr val="accent6">
                    <a:lumMod val="75000"/>
                  </a:schemeClr>
                </a:solidFill>
              </a:rPr>
              <a:t>It will create a magnified version of the area covered by the circle. </a:t>
            </a:r>
            <a:br>
              <a:rPr lang="en-US" dirty="0" smtClean="0">
                <a:solidFill>
                  <a:schemeClr val="accent6">
                    <a:lumMod val="75000"/>
                  </a:schemeClr>
                </a:solidFill>
              </a:rPr>
            </a:br>
            <a:r>
              <a:rPr lang="en-US" dirty="0" smtClean="0">
                <a:solidFill>
                  <a:schemeClr val="accent6">
                    <a:lumMod val="75000"/>
                  </a:schemeClr>
                </a:solidFill>
              </a:rPr>
              <a:t/>
            </a:r>
            <a:br>
              <a:rPr lang="en-US" dirty="0" smtClean="0">
                <a:solidFill>
                  <a:schemeClr val="accent6">
                    <a:lumMod val="75000"/>
                  </a:schemeClr>
                </a:solidFill>
              </a:rPr>
            </a:br>
            <a:endParaRPr lang="en-SG" dirty="0">
              <a:solidFill>
                <a:schemeClr val="accent6">
                  <a:lumMod val="75000"/>
                </a:schemeClr>
              </a:solidFill>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04800"/>
            <a:ext cx="533400" cy="834887"/>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5" name="Rectangle 4"/>
          <p:cNvSpPr/>
          <p:nvPr/>
        </p:nvSpPr>
        <p:spPr>
          <a:xfrm>
            <a:off x="616638" y="5638800"/>
            <a:ext cx="7917761" cy="646331"/>
          </a:xfrm>
          <a:prstGeom prst="rect">
            <a:avLst/>
          </a:prstGeom>
        </p:spPr>
        <p:txBody>
          <a:bodyPr wrap="square">
            <a:spAutoFit/>
          </a:bodyPr>
          <a:lstStyle/>
          <a:p>
            <a:r>
              <a:rPr lang="en-US" b="1" dirty="0" smtClean="0">
                <a:solidFill>
                  <a:schemeClr val="accent6">
                    <a:lumMod val="75000"/>
                  </a:schemeClr>
                </a:solidFill>
              </a:rPr>
              <a:t>Tip:</a:t>
            </a:r>
            <a:r>
              <a:rPr lang="en-US" dirty="0" smtClean="0">
                <a:solidFill>
                  <a:schemeClr val="accent6">
                    <a:lumMod val="75000"/>
                  </a:schemeClr>
                </a:solidFill>
              </a:rPr>
              <a:t> You can resize the newly created shape to match the magnifying level you need</a:t>
            </a:r>
            <a:endParaRPr lang="en-SG" dirty="0">
              <a:solidFill>
                <a:schemeClr val="accent6">
                  <a:lumMod val="75000"/>
                </a:schemeClr>
              </a:solidFill>
            </a:endParaRPr>
          </a:p>
        </p:txBody>
      </p:sp>
      <p:sp>
        <p:nvSpPr>
          <p:cNvPr id="2" name="Flowchart: Connector 1"/>
          <p:cNvSpPr/>
          <p:nvPr/>
        </p:nvSpPr>
        <p:spPr>
          <a:xfrm>
            <a:off x="3048000" y="2866820"/>
            <a:ext cx="785508" cy="785508"/>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Tree>
    <p:extLst>
      <p:ext uri="{BB962C8B-B14F-4D97-AF65-F5344CB8AC3E}">
        <p14:creationId xmlns:p14="http://schemas.microsoft.com/office/powerpoint/2010/main" val="12423743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3400" y="479318"/>
            <a:ext cx="8001000" cy="1631216"/>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Select the blue circle below, click              and choose either </a:t>
            </a:r>
            <a:r>
              <a:rPr lang="en-US" dirty="0" smtClean="0">
                <a:solidFill>
                  <a:srgbClr val="0070C0"/>
                </a:solidFill>
                <a:latin typeface="Consolas" panose="020B0609020204030204" pitchFamily="49" charset="0"/>
                <a:cs typeface="Consolas" panose="020B0609020204030204" pitchFamily="49" charset="0"/>
              </a:rPr>
              <a:t>blur selected</a:t>
            </a:r>
            <a:r>
              <a:rPr lang="en-US" dirty="0" smtClean="0">
                <a:solidFill>
                  <a:schemeClr val="accent6">
                    <a:lumMod val="75000"/>
                  </a:schemeClr>
                </a:solidFill>
              </a:rPr>
              <a:t>.  </a:t>
            </a:r>
            <a:br>
              <a:rPr lang="en-US" dirty="0" smtClean="0">
                <a:solidFill>
                  <a:schemeClr val="accent6">
                    <a:lumMod val="75000"/>
                  </a:schemeClr>
                </a:solidFill>
              </a:rPr>
            </a:br>
            <a:endParaRPr lang="en-US" dirty="0" smtClean="0">
              <a:solidFill>
                <a:schemeClr val="accent6">
                  <a:lumMod val="75000"/>
                </a:schemeClr>
              </a:solidFill>
            </a:endParaRPr>
          </a:p>
          <a:p>
            <a:r>
              <a:rPr lang="en-US" dirty="0" smtClean="0">
                <a:solidFill>
                  <a:schemeClr val="accent6">
                    <a:lumMod val="75000"/>
                  </a:schemeClr>
                </a:solidFill>
              </a:rPr>
              <a:t>It will blur the area covered by the circle. </a:t>
            </a:r>
            <a:br>
              <a:rPr lang="en-US" dirty="0" smtClean="0">
                <a:solidFill>
                  <a:schemeClr val="accent6">
                    <a:lumMod val="75000"/>
                  </a:schemeClr>
                </a:solidFill>
              </a:rPr>
            </a:br>
            <a:r>
              <a:rPr lang="en-US" dirty="0" smtClean="0">
                <a:solidFill>
                  <a:schemeClr val="accent6">
                    <a:lumMod val="75000"/>
                  </a:schemeClr>
                </a:solidFill>
              </a:rPr>
              <a:t/>
            </a:r>
            <a:br>
              <a:rPr lang="en-US" dirty="0" smtClean="0">
                <a:solidFill>
                  <a:schemeClr val="accent6">
                    <a:lumMod val="75000"/>
                  </a:schemeClr>
                </a:solidFill>
              </a:rPr>
            </a:br>
            <a:endParaRPr lang="en-SG" dirty="0">
              <a:solidFill>
                <a:schemeClr val="accent6">
                  <a:lumMod val="75000"/>
                </a:schemeClr>
              </a:solidFill>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04800"/>
            <a:ext cx="533400" cy="834887"/>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2" name="Flowchart: Connector 1"/>
          <p:cNvSpPr/>
          <p:nvPr/>
        </p:nvSpPr>
        <p:spPr>
          <a:xfrm>
            <a:off x="2133600" y="2590800"/>
            <a:ext cx="1905000" cy="1905000"/>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8" name="Rectangle 4"/>
          <p:cNvSpPr/>
          <p:nvPr/>
        </p:nvSpPr>
        <p:spPr>
          <a:xfrm>
            <a:off x="616638" y="5638800"/>
            <a:ext cx="7917761" cy="923330"/>
          </a:xfrm>
          <a:prstGeom prst="rect">
            <a:avLst/>
          </a:prstGeom>
        </p:spPr>
        <p:txBody>
          <a:bodyPr wrap="square">
            <a:spAutoFit/>
          </a:bodyPr>
          <a:lstStyle/>
          <a:p>
            <a:r>
              <a:rPr lang="en-US" b="1" dirty="0" smtClean="0">
                <a:solidFill>
                  <a:schemeClr val="accent6">
                    <a:lumMod val="75000"/>
                  </a:schemeClr>
                </a:solidFill>
              </a:rPr>
              <a:t>Tip:</a:t>
            </a:r>
            <a:r>
              <a:rPr lang="en-US" dirty="0" smtClean="0">
                <a:solidFill>
                  <a:schemeClr val="accent6">
                    <a:lumMod val="75000"/>
                  </a:schemeClr>
                </a:solidFill>
              </a:rPr>
              <a:t> You can create a tinted effect by selecting </a:t>
            </a:r>
            <a:r>
              <a:rPr lang="en-US" dirty="0">
                <a:solidFill>
                  <a:srgbClr val="0070C0"/>
                </a:solidFill>
                <a:latin typeface="Consolas" panose="020B0609020204030204" pitchFamily="49" charset="0"/>
                <a:cs typeface="Consolas" panose="020B0609020204030204" pitchFamily="49" charset="0"/>
              </a:rPr>
              <a:t>tint </a:t>
            </a:r>
            <a:r>
              <a:rPr lang="en-US" dirty="0" smtClean="0">
                <a:solidFill>
                  <a:srgbClr val="0070C0"/>
                </a:solidFill>
                <a:latin typeface="Consolas" panose="020B0609020204030204" pitchFamily="49" charset="0"/>
                <a:cs typeface="Consolas" panose="020B0609020204030204" pitchFamily="49" charset="0"/>
              </a:rPr>
              <a:t>selected</a:t>
            </a:r>
            <a:r>
              <a:rPr lang="en-US" dirty="0" smtClean="0">
                <a:solidFill>
                  <a:schemeClr val="accent6">
                    <a:lumMod val="75000"/>
                  </a:schemeClr>
                </a:solidFill>
              </a:rPr>
              <a:t>, then apply the feature again. You can also adjust the tint color and transparency by </a:t>
            </a:r>
            <a:r>
              <a:rPr lang="en-US" dirty="0">
                <a:solidFill>
                  <a:schemeClr val="accent6">
                    <a:lumMod val="75000"/>
                  </a:schemeClr>
                </a:solidFill>
              </a:rPr>
              <a:t>right-clicking the </a:t>
            </a:r>
            <a:r>
              <a:rPr lang="en-US" dirty="0" smtClean="0">
                <a:solidFill>
                  <a:schemeClr val="accent6">
                    <a:lumMod val="75000"/>
                  </a:schemeClr>
                </a:solidFill>
              </a:rPr>
              <a:t>tint overlay shape and </a:t>
            </a:r>
            <a:r>
              <a:rPr lang="en-US" dirty="0">
                <a:solidFill>
                  <a:schemeClr val="accent6">
                    <a:lumMod val="75000"/>
                  </a:schemeClr>
                </a:solidFill>
              </a:rPr>
              <a:t>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fill</a:t>
            </a:r>
            <a:r>
              <a:rPr lang="en-US" dirty="0">
                <a:solidFill>
                  <a:schemeClr val="accent6">
                    <a:lumMod val="75000"/>
                  </a:schemeClr>
                </a:solidFill>
              </a:rPr>
              <a:t>.</a:t>
            </a:r>
            <a:r>
              <a:rPr lang="en-US" dirty="0" smtClean="0">
                <a:solidFill>
                  <a:schemeClr val="accent6">
                    <a:lumMod val="75000"/>
                  </a:schemeClr>
                </a:solidFill>
              </a:rPr>
              <a:t> </a:t>
            </a:r>
            <a:endParaRPr lang="en-SG" dirty="0">
              <a:solidFill>
                <a:schemeClr val="accent6">
                  <a:lumMod val="75000"/>
                </a:schemeClr>
              </a:solidFill>
            </a:endParaRPr>
          </a:p>
        </p:txBody>
      </p:sp>
    </p:spTree>
    <p:extLst>
      <p:ext uri="{BB962C8B-B14F-4D97-AF65-F5344CB8AC3E}">
        <p14:creationId xmlns:p14="http://schemas.microsoft.com/office/powerpoint/2010/main" val="11786464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3400" y="479318"/>
            <a:ext cx="8001000" cy="1631216"/>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Select the blue circle below, click              and choose either </a:t>
            </a:r>
            <a:r>
              <a:rPr lang="en-US" dirty="0" smtClean="0">
                <a:solidFill>
                  <a:srgbClr val="0070C0"/>
                </a:solidFill>
                <a:latin typeface="Consolas" panose="020B0609020204030204" pitchFamily="49" charset="0"/>
                <a:cs typeface="Consolas" panose="020B0609020204030204" pitchFamily="49" charset="0"/>
              </a:rPr>
              <a:t>blur remainder </a:t>
            </a:r>
            <a:r>
              <a:rPr lang="en-US" dirty="0" smtClean="0">
                <a:solidFill>
                  <a:schemeClr val="accent6">
                    <a:lumMod val="75000"/>
                  </a:schemeClr>
                </a:solidFill>
              </a:rPr>
              <a:t>or </a:t>
            </a:r>
            <a:r>
              <a:rPr lang="en-US" dirty="0">
                <a:solidFill>
                  <a:srgbClr val="0070C0"/>
                </a:solidFill>
                <a:latin typeface="Consolas" panose="020B0609020204030204" pitchFamily="49" charset="0"/>
                <a:cs typeface="Consolas" panose="020B0609020204030204" pitchFamily="49" charset="0"/>
              </a:rPr>
              <a:t>recolor remainder</a:t>
            </a:r>
            <a:r>
              <a:rPr lang="en-US" dirty="0" smtClean="0">
                <a:solidFill>
                  <a:schemeClr val="accent6">
                    <a:lumMod val="75000"/>
                  </a:schemeClr>
                </a:solidFill>
              </a:rPr>
              <a:t>.  </a:t>
            </a:r>
            <a:br>
              <a:rPr lang="en-US" dirty="0" smtClean="0">
                <a:solidFill>
                  <a:schemeClr val="accent6">
                    <a:lumMod val="75000"/>
                  </a:schemeClr>
                </a:solidFill>
              </a:rPr>
            </a:br>
            <a:r>
              <a:rPr lang="en-US" dirty="0" smtClean="0">
                <a:solidFill>
                  <a:schemeClr val="accent6">
                    <a:lumMod val="75000"/>
                  </a:schemeClr>
                </a:solidFill>
              </a:rPr>
              <a:t>It will create a new slide with the desired effect. </a:t>
            </a:r>
            <a:br>
              <a:rPr lang="en-US" dirty="0" smtClean="0">
                <a:solidFill>
                  <a:schemeClr val="accent6">
                    <a:lumMod val="75000"/>
                  </a:schemeClr>
                </a:solidFill>
              </a:rPr>
            </a:br>
            <a:r>
              <a:rPr lang="en-US" dirty="0" smtClean="0">
                <a:solidFill>
                  <a:schemeClr val="accent6">
                    <a:lumMod val="75000"/>
                  </a:schemeClr>
                </a:solidFill>
              </a:rPr>
              <a:t/>
            </a:r>
            <a:br>
              <a:rPr lang="en-US" dirty="0" smtClean="0">
                <a:solidFill>
                  <a:schemeClr val="accent6">
                    <a:lumMod val="75000"/>
                  </a:schemeClr>
                </a:solidFill>
              </a:rPr>
            </a:br>
            <a:endParaRPr lang="en-SG" dirty="0">
              <a:solidFill>
                <a:schemeClr val="accent6">
                  <a:lumMod val="75000"/>
                </a:schemeClr>
              </a:solidFill>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04800"/>
            <a:ext cx="533400" cy="834887"/>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2" name="Flowchart: Connector 1"/>
          <p:cNvSpPr/>
          <p:nvPr/>
        </p:nvSpPr>
        <p:spPr>
          <a:xfrm>
            <a:off x="2133600" y="2590800"/>
            <a:ext cx="1905000" cy="1905000"/>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8" name="Rectangle 4"/>
          <p:cNvSpPr/>
          <p:nvPr/>
        </p:nvSpPr>
        <p:spPr>
          <a:xfrm>
            <a:off x="616638" y="5638800"/>
            <a:ext cx="7917761" cy="646331"/>
          </a:xfrm>
          <a:prstGeom prst="rect">
            <a:avLst/>
          </a:prstGeom>
        </p:spPr>
        <p:txBody>
          <a:bodyPr wrap="square">
            <a:spAutoFit/>
          </a:bodyPr>
          <a:lstStyle/>
          <a:p>
            <a:r>
              <a:rPr lang="en-US" b="1" dirty="0" smtClean="0">
                <a:solidFill>
                  <a:schemeClr val="accent6">
                    <a:lumMod val="75000"/>
                  </a:schemeClr>
                </a:solidFill>
              </a:rPr>
              <a:t>Tip:</a:t>
            </a:r>
            <a:r>
              <a:rPr lang="en-US" dirty="0" smtClean="0">
                <a:solidFill>
                  <a:schemeClr val="accent6">
                    <a:lumMod val="75000"/>
                  </a:schemeClr>
                </a:solidFill>
              </a:rPr>
              <a:t> You can apply these two effects to multiple shapes too. Just select the relevant shapes before clicking the button.</a:t>
            </a:r>
            <a:endParaRPr lang="en-SG" dirty="0">
              <a:solidFill>
                <a:schemeClr val="accent6">
                  <a:lumMod val="75000"/>
                </a:schemeClr>
              </a:solidFill>
            </a:endParaRPr>
          </a:p>
        </p:txBody>
      </p:sp>
    </p:spTree>
    <p:extLst>
      <p:ext uri="{BB962C8B-B14F-4D97-AF65-F5344CB8AC3E}">
        <p14:creationId xmlns:p14="http://schemas.microsoft.com/office/powerpoint/2010/main" val="34411413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 y="381000"/>
            <a:ext cx="7917761" cy="923330"/>
          </a:xfrm>
          <a:prstGeom prst="rect">
            <a:avLst/>
          </a:prstGeom>
        </p:spPr>
        <p:txBody>
          <a:bodyPr wrap="square">
            <a:spAutoFit/>
          </a:bodyPr>
          <a:lstStyle/>
          <a:p>
            <a:r>
              <a:rPr lang="en-US" b="1" dirty="0" smtClean="0">
                <a:solidFill>
                  <a:schemeClr val="accent6">
                    <a:lumMod val="75000"/>
                  </a:schemeClr>
                </a:solidFill>
              </a:rPr>
              <a:t>Tip:</a:t>
            </a:r>
            <a:r>
              <a:rPr lang="en-US" dirty="0" smtClean="0">
                <a:solidFill>
                  <a:schemeClr val="accent6">
                    <a:lumMod val="75000"/>
                  </a:schemeClr>
                </a:solidFill>
              </a:rPr>
              <a:t> In the new slide created, you can adjust the edge-softness of the circular area in concern by right-clicking </a:t>
            </a:r>
            <a:r>
              <a:rPr lang="en-US" i="1" dirty="0" smtClean="0">
                <a:solidFill>
                  <a:schemeClr val="accent6">
                    <a:lumMod val="75000"/>
                  </a:schemeClr>
                </a:solidFill>
              </a:rPr>
              <a:t>that area </a:t>
            </a:r>
            <a:r>
              <a:rPr lang="en-US" dirty="0" smtClean="0">
                <a:solidFill>
                  <a:schemeClr val="accent6">
                    <a:lumMod val="75000"/>
                  </a:schemeClr>
                </a:solidFill>
              </a:rPr>
              <a:t>and choosing  </a:t>
            </a:r>
            <a:r>
              <a:rPr lang="en-US" dirty="0" smtClean="0">
                <a:solidFill>
                  <a:srgbClr val="0070C0"/>
                </a:solidFill>
                <a:latin typeface="Consolas" panose="020B0609020204030204" pitchFamily="49" charset="0"/>
                <a:cs typeface="Consolas" panose="020B0609020204030204" pitchFamily="49" charset="0"/>
              </a:rPr>
              <a:t>format picture </a:t>
            </a:r>
            <a:r>
              <a:rPr lang="en-US" dirty="0" smtClean="0">
                <a:solidFill>
                  <a:schemeClr val="accent6">
                    <a:lumMod val="75000"/>
                  </a:schemeClr>
                </a:solidFill>
                <a:sym typeface="Wingdings" panose="05000000000000000000" pitchFamily="2" charset="2"/>
              </a:rPr>
              <a:t> </a:t>
            </a:r>
            <a:r>
              <a:rPr lang="en-US" dirty="0" smtClean="0">
                <a:solidFill>
                  <a:srgbClr val="0070C0"/>
                </a:solidFill>
                <a:latin typeface="Consolas" panose="020B0609020204030204" pitchFamily="49" charset="0"/>
                <a:cs typeface="Consolas" panose="020B0609020204030204" pitchFamily="49" charset="0"/>
                <a:sym typeface="Wingdings" panose="05000000000000000000" pitchFamily="2" charset="2"/>
              </a:rPr>
              <a:t>glow and soft edges</a:t>
            </a:r>
            <a:r>
              <a:rPr lang="en-US" dirty="0" smtClean="0">
                <a:solidFill>
                  <a:schemeClr val="accent6">
                    <a:lumMod val="75000"/>
                  </a:schemeClr>
                </a:solidFill>
              </a:rPr>
              <a:t>.</a:t>
            </a:r>
            <a:endParaRPr lang="en-SG" dirty="0">
              <a:solidFill>
                <a:schemeClr val="accent6">
                  <a:lumMod val="75000"/>
                </a:schemeClr>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55" y="1447800"/>
            <a:ext cx="5581650" cy="484822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3657600" y="990600"/>
            <a:ext cx="457200" cy="23622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00400" y="990600"/>
            <a:ext cx="8382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6364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337338" y="2884224"/>
            <a:ext cx="838200" cy="838200"/>
            <a:chOff x="1002575" y="1231726"/>
            <a:chExt cx="838200" cy="838200"/>
          </a:xfrm>
        </p:grpSpPr>
        <p:grpSp>
          <p:nvGrpSpPr>
            <p:cNvPr id="15" name="Group 14"/>
            <p:cNvGrpSpPr/>
            <p:nvPr/>
          </p:nvGrpSpPr>
          <p:grpSpPr>
            <a:xfrm>
              <a:off x="1002575" y="1231726"/>
              <a:ext cx="838200" cy="838200"/>
              <a:chOff x="375266" y="5397326"/>
              <a:chExt cx="838200" cy="838200"/>
            </a:xfrm>
          </p:grpSpPr>
          <p:sp>
            <p:nvSpPr>
              <p:cNvPr id="18" name="Rectangle 17"/>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4"/>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2217" t="30045" r="31679" b="38469"/>
            <a:stretch/>
          </p:blipFill>
          <p:spPr bwMode="auto">
            <a:xfrm>
              <a:off x="1157458" y="1398413"/>
              <a:ext cx="528434"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TextBox 3]"/>
          <p:cNvSpPr txBox="1"/>
          <p:nvPr/>
        </p:nvSpPr>
        <p:spPr>
          <a:xfrm>
            <a:off x="3206527" y="3119165"/>
            <a:ext cx="5928508" cy="369332"/>
          </a:xfrm>
          <a:prstGeom prst="rect">
            <a:avLst/>
          </a:prstGeom>
          <a:noFill/>
        </p:spPr>
        <p:txBody>
          <a:bodyPr wrap="square" rtlCol="0">
            <a:spAutoFit/>
          </a:bodyPr>
          <a:lstStyle/>
          <a:p>
            <a:r>
              <a:rPr lang="en-US" dirty="0" smtClean="0">
                <a:solidFill>
                  <a:schemeClr val="accent6">
                    <a:lumMod val="75000"/>
                  </a:schemeClr>
                </a:solidFill>
              </a:rPr>
              <a:t>Next, let’s try the </a:t>
            </a:r>
            <a:r>
              <a:rPr lang="en-US" b="1" dirty="0" smtClean="0">
                <a:solidFill>
                  <a:schemeClr val="accent6">
                    <a:lumMod val="75000"/>
                  </a:schemeClr>
                </a:solidFill>
              </a:rPr>
              <a:t>Agenda Lab </a:t>
            </a:r>
            <a:r>
              <a:rPr lang="en-US" dirty="0" smtClean="0">
                <a:solidFill>
                  <a:schemeClr val="accent6">
                    <a:lumMod val="75000"/>
                  </a:schemeClr>
                </a:solidFill>
              </a:rPr>
              <a:t>feature</a:t>
            </a:r>
            <a:endParaRPr lang="en-SG" dirty="0">
              <a:solidFill>
                <a:schemeClr val="accent6">
                  <a:lumMod val="75000"/>
                </a:schemeClr>
              </a:solidFill>
            </a:endParaRPr>
          </a:p>
        </p:txBody>
      </p:sp>
    </p:spTree>
    <p:extLst>
      <p:ext uri="{BB962C8B-B14F-4D97-AF65-F5344CB8AC3E}">
        <p14:creationId xmlns:p14="http://schemas.microsoft.com/office/powerpoint/2010/main" val="14529818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 y="2362199"/>
            <a:ext cx="7848600" cy="1754326"/>
          </a:xfrm>
          <a:prstGeom prst="rect">
            <a:avLst/>
          </a:prstGeom>
          <a:noFill/>
        </p:spPr>
        <p:txBody>
          <a:bodyPr wrap="square" rtlCol="0">
            <a:spAutoFit/>
          </a:bodyPr>
          <a:lstStyle/>
          <a:p>
            <a:r>
              <a:rPr lang="en-US" dirty="0" smtClean="0">
                <a:solidFill>
                  <a:schemeClr val="accent6">
                    <a:lumMod val="75000"/>
                  </a:schemeClr>
                </a:solidFill>
              </a:rPr>
              <a:t>Some buttons may appear to be disabled like this:</a:t>
            </a:r>
          </a:p>
          <a:p>
            <a:endParaRPr lang="en-US" dirty="0">
              <a:solidFill>
                <a:schemeClr val="accent6">
                  <a:lumMod val="75000"/>
                </a:schemeClr>
              </a:solidFill>
            </a:endParaRPr>
          </a:p>
          <a:p>
            <a:endParaRPr lang="en-US" dirty="0" smtClean="0">
              <a:solidFill>
                <a:schemeClr val="accent6">
                  <a:lumMod val="75000"/>
                </a:schemeClr>
              </a:solidFill>
            </a:endParaRPr>
          </a:p>
          <a:p>
            <a:endParaRPr lang="en-US" dirty="0" smtClean="0">
              <a:solidFill>
                <a:schemeClr val="accent6">
                  <a:lumMod val="75000"/>
                </a:schemeClr>
              </a:solidFill>
            </a:endParaRPr>
          </a:p>
          <a:p>
            <a:r>
              <a:rPr lang="en-US" dirty="0" smtClean="0">
                <a:solidFill>
                  <a:schemeClr val="accent6">
                    <a:lumMod val="75000"/>
                  </a:schemeClr>
                </a:solidFill>
              </a:rPr>
              <a:t>That is because a button is enabled only when it can be used.  This tutorial will show you when they can be used.</a:t>
            </a:r>
            <a:endParaRPr lang="en-US" dirty="0">
              <a:solidFill>
                <a:schemeClr val="accent6">
                  <a:lumMod val="75000"/>
                </a:schemeClr>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830525"/>
            <a:ext cx="2458065" cy="1143000"/>
          </a:xfrm>
          <a:prstGeom prst="rect">
            <a:avLst/>
          </a:prstGeom>
        </p:spPr>
      </p:pic>
    </p:spTree>
    <p:extLst>
      <p:ext uri="{BB962C8B-B14F-4D97-AF65-F5344CB8AC3E}">
        <p14:creationId xmlns:p14="http://schemas.microsoft.com/office/powerpoint/2010/main" val="21650009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523220"/>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Click on the             and choose </a:t>
            </a:r>
            <a:r>
              <a:rPr lang="en-US" dirty="0" smtClean="0">
                <a:solidFill>
                  <a:srgbClr val="0070C0"/>
                </a:solidFill>
                <a:latin typeface="Consolas" panose="020B0609020204030204" pitchFamily="49" charset="0"/>
                <a:cs typeface="Consolas" panose="020B0609020204030204" pitchFamily="49" charset="0"/>
              </a:rPr>
              <a:t>agenda slides (text) </a:t>
            </a:r>
            <a:r>
              <a:rPr lang="en-US" dirty="0" smtClean="0">
                <a:solidFill>
                  <a:schemeClr val="accent6">
                    <a:lumMod val="75000"/>
                  </a:schemeClr>
                </a:solidFill>
              </a:rPr>
              <a:t>option. </a:t>
            </a:r>
            <a:endParaRPr lang="en-SG" dirty="0">
              <a:solidFill>
                <a:schemeClr val="accent6">
                  <a:lumMod val="75000"/>
                </a:schemeClr>
              </a:solidFill>
            </a:endParaRPr>
          </a:p>
        </p:txBody>
      </p:sp>
      <p:sp>
        <p:nvSpPr>
          <p:cNvPr id="5" name="Rectangle 4"/>
          <p:cNvSpPr/>
          <p:nvPr/>
        </p:nvSpPr>
        <p:spPr>
          <a:xfrm>
            <a:off x="616638" y="5638800"/>
            <a:ext cx="7917761" cy="646331"/>
          </a:xfrm>
          <a:prstGeom prst="rect">
            <a:avLst/>
          </a:prstGeom>
        </p:spPr>
        <p:txBody>
          <a:bodyPr wrap="square">
            <a:spAutoFit/>
          </a:bodyPr>
          <a:lstStyle/>
          <a:p>
            <a:r>
              <a:rPr lang="en-US" dirty="0" smtClean="0">
                <a:solidFill>
                  <a:schemeClr val="accent6">
                    <a:lumMod val="75000"/>
                  </a:schemeClr>
                </a:solidFill>
              </a:rPr>
              <a:t>That will insert agenda slides into the slide deck. Items in the agenda slides will correspond to the names of the slide sections.</a:t>
            </a:r>
            <a:endParaRPr lang="en-SG" dirty="0">
              <a:solidFill>
                <a:schemeClr val="accent6">
                  <a:lumMod val="75000"/>
                </a:scheme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90497"/>
            <a:ext cx="533400" cy="744538"/>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447800"/>
            <a:ext cx="5885160" cy="3910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290208" y="22860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p:cNvSpPr/>
          <p:nvPr/>
        </p:nvSpPr>
        <p:spPr>
          <a:xfrm>
            <a:off x="1301557" y="40386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58254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1077218"/>
          </a:xfrm>
          <a:prstGeom prst="rect">
            <a:avLst/>
          </a:prstGeom>
          <a:noFill/>
        </p:spPr>
        <p:txBody>
          <a:bodyPr wrap="square" rtlCol="0">
            <a:spAutoFit/>
          </a:bodyPr>
          <a:lstStyle/>
          <a:p>
            <a:pPr marL="360363" indent="-360363"/>
            <a:r>
              <a:rPr lang="en-US" sz="2800" b="1" dirty="0" smtClean="0">
                <a:solidFill>
                  <a:schemeClr val="accent6">
                    <a:lumMod val="75000"/>
                  </a:schemeClr>
                </a:solidFill>
              </a:rPr>
              <a:t>2.</a:t>
            </a:r>
            <a:r>
              <a:rPr lang="en-US" dirty="0" smtClean="0">
                <a:solidFill>
                  <a:schemeClr val="accent6">
                    <a:lumMod val="75000"/>
                  </a:schemeClr>
                </a:solidFill>
              </a:rPr>
              <a:t> Agenda Lab also inserts a hidden ‘Template’ slide at the beginning of the slide deck. That slide can be used to tweak the appearance of the agenda slides, as explained in the next slide.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752600"/>
            <a:ext cx="3886200" cy="4757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lowchart: Connector 2"/>
          <p:cNvSpPr/>
          <p:nvPr/>
        </p:nvSpPr>
        <p:spPr>
          <a:xfrm>
            <a:off x="3886200" y="5867400"/>
            <a:ext cx="381000" cy="381000"/>
          </a:xfrm>
          <a:prstGeom prst="flowChartConnector">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p:cNvSpPr txBox="1"/>
          <p:nvPr/>
        </p:nvSpPr>
        <p:spPr>
          <a:xfrm>
            <a:off x="5410200" y="3015989"/>
            <a:ext cx="2362200" cy="369332"/>
          </a:xfrm>
          <a:prstGeom prst="rect">
            <a:avLst/>
          </a:prstGeom>
          <a:noFill/>
        </p:spPr>
        <p:txBody>
          <a:bodyPr wrap="square" rtlCol="0">
            <a:spAutoFit/>
          </a:bodyPr>
          <a:lstStyle/>
          <a:p>
            <a:r>
              <a:rPr lang="en-US" dirty="0">
                <a:solidFill>
                  <a:srgbClr val="0070C0"/>
                </a:solidFill>
                <a:latin typeface="Consolas" panose="020B0609020204030204" pitchFamily="49" charset="0"/>
                <a:cs typeface="Consolas" panose="020B0609020204030204" pitchFamily="49" charset="0"/>
              </a:rPr>
              <a:t>Template slide</a:t>
            </a:r>
            <a:endParaRPr lang="en-SG" dirty="0">
              <a:solidFill>
                <a:srgbClr val="0070C0"/>
              </a:solidFill>
              <a:latin typeface="Consolas" panose="020B0609020204030204" pitchFamily="49" charset="0"/>
              <a:cs typeface="Consolas" panose="020B0609020204030204" pitchFamily="49" charset="0"/>
            </a:endParaRPr>
          </a:p>
        </p:txBody>
      </p:sp>
      <p:cxnSp>
        <p:nvCxnSpPr>
          <p:cNvPr id="8" name="Straight Arrow Connector 7"/>
          <p:cNvCxnSpPr/>
          <p:nvPr/>
        </p:nvCxnSpPr>
        <p:spPr>
          <a:xfrm flipH="1">
            <a:off x="3276600" y="3200655"/>
            <a:ext cx="2133600" cy="906246"/>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840097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800219"/>
          </a:xfrm>
          <a:prstGeom prst="rect">
            <a:avLst/>
          </a:prstGeom>
          <a:noFill/>
        </p:spPr>
        <p:txBody>
          <a:bodyPr wrap="square" rtlCol="0">
            <a:spAutoFit/>
          </a:bodyPr>
          <a:lstStyle/>
          <a:p>
            <a:pPr marL="360363" indent="-360363"/>
            <a:r>
              <a:rPr lang="en-US" sz="2800" b="1" dirty="0" smtClean="0">
                <a:solidFill>
                  <a:schemeClr val="accent6">
                    <a:lumMod val="75000"/>
                  </a:schemeClr>
                </a:solidFill>
              </a:rPr>
              <a:t>2a.</a:t>
            </a:r>
            <a:r>
              <a:rPr lang="en-US" dirty="0" smtClean="0">
                <a:solidFill>
                  <a:schemeClr val="accent6">
                    <a:lumMod val="75000"/>
                  </a:schemeClr>
                </a:solidFill>
              </a:rPr>
              <a:t> First, modify the agenda slide to match the appearance you want the agenda slides to have.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00201"/>
            <a:ext cx="2438400" cy="2985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4525794" y="1165699"/>
            <a:ext cx="3429000" cy="4197698"/>
            <a:chOff x="3962400" y="1626140"/>
            <a:chExt cx="3733800" cy="4570827"/>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626140"/>
              <a:ext cx="3733800" cy="4570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8328" y="3419272"/>
              <a:ext cx="29718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TextBox 9"/>
          <p:cNvSpPr txBox="1"/>
          <p:nvPr/>
        </p:nvSpPr>
        <p:spPr>
          <a:xfrm>
            <a:off x="549613" y="5562600"/>
            <a:ext cx="8001000" cy="1077218"/>
          </a:xfrm>
          <a:prstGeom prst="rect">
            <a:avLst/>
          </a:prstGeom>
          <a:noFill/>
        </p:spPr>
        <p:txBody>
          <a:bodyPr wrap="square" rtlCol="0">
            <a:spAutoFit/>
          </a:bodyPr>
          <a:lstStyle/>
          <a:p>
            <a:pPr marL="360363" indent="-360363"/>
            <a:r>
              <a:rPr lang="en-US" sz="2800" b="1" dirty="0" smtClean="0">
                <a:solidFill>
                  <a:schemeClr val="accent6">
                    <a:lumMod val="75000"/>
                  </a:schemeClr>
                </a:solidFill>
              </a:rPr>
              <a:t>2b.</a:t>
            </a:r>
            <a:r>
              <a:rPr lang="en-US" dirty="0" smtClean="0">
                <a:solidFill>
                  <a:schemeClr val="accent6">
                    <a:lumMod val="75000"/>
                  </a:schemeClr>
                </a:solidFill>
              </a:rPr>
              <a:t> Then, click on the </a:t>
            </a:r>
            <a:r>
              <a:rPr lang="en-US" dirty="0">
                <a:solidFill>
                  <a:srgbClr val="0070C0"/>
                </a:solidFill>
                <a:latin typeface="Consolas" panose="020B0609020204030204" pitchFamily="49" charset="0"/>
                <a:cs typeface="Consolas" panose="020B0609020204030204" pitchFamily="49" charset="0"/>
              </a:rPr>
              <a:t>Agenda Lab </a:t>
            </a:r>
            <a:r>
              <a:rPr lang="en-US" dirty="0" smtClean="0">
                <a:solidFill>
                  <a:schemeClr val="accent6">
                    <a:lumMod val="75000"/>
                  </a:schemeClr>
                </a:solidFill>
              </a:rPr>
              <a:t>button and choose the </a:t>
            </a:r>
            <a:r>
              <a:rPr lang="en-US" dirty="0" smtClean="0">
                <a:solidFill>
                  <a:srgbClr val="0070C0"/>
                </a:solidFill>
                <a:latin typeface="Consolas" panose="020B0609020204030204" pitchFamily="49" charset="0"/>
                <a:cs typeface="Consolas" panose="020B0609020204030204" pitchFamily="49" charset="0"/>
              </a:rPr>
              <a:t>Synchronize agenda</a:t>
            </a:r>
            <a:r>
              <a:rPr lang="en-US" dirty="0">
                <a:solidFill>
                  <a:schemeClr val="accent6">
                    <a:lumMod val="75000"/>
                  </a:schemeClr>
                </a:solidFill>
              </a:rPr>
              <a:t> </a:t>
            </a:r>
            <a:r>
              <a:rPr lang="en-US" dirty="0" smtClean="0">
                <a:solidFill>
                  <a:schemeClr val="accent6">
                    <a:lumMod val="75000"/>
                  </a:schemeClr>
                </a:solidFill>
              </a:rPr>
              <a:t>option. That will regenerate all agenda slides to match the template slide.</a:t>
            </a:r>
            <a:endParaRPr lang="en-SG" dirty="0">
              <a:solidFill>
                <a:schemeClr val="accent6">
                  <a:lumMod val="75000"/>
                </a:schemeClr>
              </a:solidFill>
            </a:endParaRPr>
          </a:p>
        </p:txBody>
      </p:sp>
      <p:cxnSp>
        <p:nvCxnSpPr>
          <p:cNvPr id="11" name="Straight Arrow Connector 7"/>
          <p:cNvCxnSpPr/>
          <p:nvPr/>
        </p:nvCxnSpPr>
        <p:spPr>
          <a:xfrm>
            <a:off x="2438400" y="3352800"/>
            <a:ext cx="2286000" cy="7620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6212530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76200"/>
            <a:ext cx="8001000" cy="800219"/>
          </a:xfrm>
          <a:prstGeom prst="rect">
            <a:avLst/>
          </a:prstGeom>
          <a:noFill/>
        </p:spPr>
        <p:txBody>
          <a:bodyPr wrap="square" rtlCol="0">
            <a:spAutoFit/>
          </a:bodyPr>
          <a:lstStyle/>
          <a:p>
            <a:pPr marL="360363" indent="-360363"/>
            <a:r>
              <a:rPr lang="en-US" sz="2800" b="1" dirty="0" smtClean="0">
                <a:solidFill>
                  <a:schemeClr val="accent6">
                    <a:lumMod val="75000"/>
                  </a:schemeClr>
                </a:solidFill>
              </a:rPr>
              <a:t>3a.</a:t>
            </a:r>
            <a:r>
              <a:rPr lang="en-US" dirty="0" smtClean="0">
                <a:solidFill>
                  <a:schemeClr val="accent6">
                    <a:lumMod val="75000"/>
                  </a:schemeClr>
                </a:solidFill>
              </a:rPr>
              <a:t> It is possible to insert the Agenda as a sidebar on each slide.  Here are </a:t>
            </a:r>
            <a:br>
              <a:rPr lang="en-US" dirty="0" smtClean="0">
                <a:solidFill>
                  <a:schemeClr val="accent6">
                    <a:lumMod val="75000"/>
                  </a:schemeClr>
                </a:solidFill>
              </a:rPr>
            </a:br>
            <a:r>
              <a:rPr lang="en-US" dirty="0" smtClean="0">
                <a:solidFill>
                  <a:schemeClr val="accent6">
                    <a:lumMod val="75000"/>
                  </a:schemeClr>
                </a:solidFill>
              </a:rPr>
              <a:t>two examples:</a:t>
            </a:r>
            <a:endParaRPr lang="en-SG" dirty="0">
              <a:solidFill>
                <a:schemeClr val="accent6">
                  <a:lumMod val="75000"/>
                </a:schemeClr>
              </a:solidFill>
            </a:endParaRPr>
          </a:p>
        </p:txBody>
      </p:sp>
      <p:sp>
        <p:nvSpPr>
          <p:cNvPr id="10" name="TextBox 9"/>
          <p:cNvSpPr txBox="1"/>
          <p:nvPr/>
        </p:nvSpPr>
        <p:spPr>
          <a:xfrm>
            <a:off x="549613" y="3025882"/>
            <a:ext cx="8001000" cy="800219"/>
          </a:xfrm>
          <a:prstGeom prst="rect">
            <a:avLst/>
          </a:prstGeom>
          <a:noFill/>
        </p:spPr>
        <p:txBody>
          <a:bodyPr wrap="square" rtlCol="0">
            <a:spAutoFit/>
          </a:bodyPr>
          <a:lstStyle/>
          <a:p>
            <a:pPr marL="360363" indent="-360363"/>
            <a:r>
              <a:rPr lang="en-US" sz="2800" b="1" dirty="0" smtClean="0">
                <a:solidFill>
                  <a:schemeClr val="accent6">
                    <a:lumMod val="75000"/>
                  </a:schemeClr>
                </a:solidFill>
              </a:rPr>
              <a:t>3b.</a:t>
            </a:r>
            <a:r>
              <a:rPr lang="en-US" dirty="0" smtClean="0">
                <a:solidFill>
                  <a:schemeClr val="accent6">
                    <a:lumMod val="75000"/>
                  </a:schemeClr>
                </a:solidFill>
              </a:rPr>
              <a:t> It is also possible to generate agenda slides containing a </a:t>
            </a:r>
            <a:br>
              <a:rPr lang="en-US" dirty="0" smtClean="0">
                <a:solidFill>
                  <a:schemeClr val="accent6">
                    <a:lumMod val="75000"/>
                  </a:schemeClr>
                </a:solidFill>
              </a:rPr>
            </a:br>
            <a:r>
              <a:rPr lang="en-US" dirty="0" smtClean="0">
                <a:solidFill>
                  <a:schemeClr val="accent6">
                    <a:lumMod val="75000"/>
                  </a:schemeClr>
                </a:solidFill>
              </a:rPr>
              <a:t>visual representation of the topics.</a:t>
            </a:r>
            <a:endParaRPr lang="en-SG" dirty="0">
              <a:solidFill>
                <a:schemeClr val="accent6">
                  <a:lumMod val="75000"/>
                </a:schemeClr>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0" y="685800"/>
            <a:ext cx="2914650" cy="2185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0" y="685800"/>
            <a:ext cx="2914650" cy="2185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3940282"/>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7095" y="3940282"/>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8847" y="3940282"/>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Straight Arrow Connector 7"/>
          <p:cNvCxnSpPr/>
          <p:nvPr/>
        </p:nvCxnSpPr>
        <p:spPr>
          <a:xfrm>
            <a:off x="3048000" y="5464282"/>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20" name="Straight Arrow Connector 7"/>
          <p:cNvCxnSpPr/>
          <p:nvPr/>
        </p:nvCxnSpPr>
        <p:spPr>
          <a:xfrm>
            <a:off x="5740738" y="5464282"/>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
        <p:nvSpPr>
          <p:cNvPr id="21" name="TextBox 20"/>
          <p:cNvSpPr txBox="1"/>
          <p:nvPr/>
        </p:nvSpPr>
        <p:spPr>
          <a:xfrm>
            <a:off x="609600" y="6045391"/>
            <a:ext cx="8001000" cy="800219"/>
          </a:xfrm>
          <a:prstGeom prst="rect">
            <a:avLst/>
          </a:prstGeom>
          <a:noFill/>
        </p:spPr>
        <p:txBody>
          <a:bodyPr wrap="square" rtlCol="0">
            <a:spAutoFit/>
          </a:bodyPr>
          <a:lstStyle/>
          <a:p>
            <a:pPr marL="622300" indent="-622300"/>
            <a:r>
              <a:rPr lang="en-US" sz="2800" b="1" dirty="0" smtClean="0">
                <a:solidFill>
                  <a:schemeClr val="accent6">
                    <a:lumMod val="75000"/>
                  </a:schemeClr>
                </a:solidFill>
              </a:rPr>
              <a:t>Tip:</a:t>
            </a:r>
            <a:r>
              <a:rPr lang="en-US" dirty="0">
                <a:solidFill>
                  <a:schemeClr val="accent6">
                    <a:lumMod val="75000"/>
                  </a:schemeClr>
                </a:solidFill>
              </a:rPr>
              <a:t> </a:t>
            </a:r>
            <a:r>
              <a:rPr lang="en-US" dirty="0" smtClean="0">
                <a:solidFill>
                  <a:schemeClr val="accent6">
                    <a:lumMod val="75000"/>
                  </a:schemeClr>
                </a:solidFill>
              </a:rPr>
              <a:t>To find more about </a:t>
            </a:r>
            <a:r>
              <a:rPr lang="en-US" dirty="0">
                <a:solidFill>
                  <a:srgbClr val="0070C0"/>
                </a:solidFill>
                <a:latin typeface="Consolas" panose="020B0609020204030204" pitchFamily="49" charset="0"/>
                <a:cs typeface="Consolas" panose="020B0609020204030204" pitchFamily="49" charset="0"/>
              </a:rPr>
              <a:t>Agenda sidebar </a:t>
            </a:r>
            <a:r>
              <a:rPr lang="en-US" dirty="0" smtClean="0">
                <a:solidFill>
                  <a:schemeClr val="accent6">
                    <a:lumMod val="75000"/>
                  </a:schemeClr>
                </a:solidFill>
              </a:rPr>
              <a:t>and </a:t>
            </a:r>
            <a:r>
              <a:rPr lang="en-US" dirty="0">
                <a:solidFill>
                  <a:srgbClr val="0070C0"/>
                </a:solidFill>
                <a:latin typeface="Consolas" panose="020B0609020204030204" pitchFamily="49" charset="0"/>
                <a:cs typeface="Consolas" panose="020B0609020204030204" pitchFamily="49" charset="0"/>
              </a:rPr>
              <a:t>Visual agenda </a:t>
            </a:r>
            <a:r>
              <a:rPr lang="en-US" dirty="0" smtClean="0">
                <a:solidFill>
                  <a:schemeClr val="accent6">
                    <a:lumMod val="75000"/>
                  </a:schemeClr>
                </a:solidFill>
              </a:rPr>
              <a:t>features, </a:t>
            </a:r>
            <a:br>
              <a:rPr lang="en-US" dirty="0" smtClean="0">
                <a:solidFill>
                  <a:schemeClr val="accent6">
                    <a:lumMod val="75000"/>
                  </a:schemeClr>
                </a:solidFill>
              </a:rPr>
            </a:br>
            <a:r>
              <a:rPr lang="en-US" dirty="0" smtClean="0">
                <a:solidFill>
                  <a:schemeClr val="accent6">
                    <a:lumMod val="75000"/>
                  </a:schemeClr>
                </a:solidFill>
              </a:rPr>
              <a:t>refer to </a:t>
            </a:r>
            <a:r>
              <a:rPr lang="en-US" dirty="0" smtClean="0">
                <a:solidFill>
                  <a:schemeClr val="accent6">
                    <a:lumMod val="75000"/>
                  </a:schemeClr>
                </a:solidFill>
                <a:hlinkClick r:id="rId8"/>
              </a:rPr>
              <a:t>PowerPointLabs documentation</a:t>
            </a:r>
            <a:r>
              <a:rPr lang="en-US" dirty="0" smtClean="0">
                <a:solidFill>
                  <a:schemeClr val="accent6">
                    <a:lumMod val="75000"/>
                  </a:schemeClr>
                </a:solidFill>
              </a:rPr>
              <a:t>.</a:t>
            </a:r>
            <a:endParaRPr lang="en-SG" dirty="0">
              <a:solidFill>
                <a:schemeClr val="accent6">
                  <a:lumMod val="75000"/>
                </a:schemeClr>
              </a:solidFill>
            </a:endParaRPr>
          </a:p>
        </p:txBody>
      </p:sp>
    </p:spTree>
    <p:extLst>
      <p:ext uri="{BB962C8B-B14F-4D97-AF65-F5344CB8AC3E}">
        <p14:creationId xmlns:p14="http://schemas.microsoft.com/office/powerpoint/2010/main" val="12588879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ptPictureSlidesLab_BackGround_122745d"/>
          <p:cNvPicPr>
            <a:picLocks noChangeAspect="1"/>
          </p:cNvPicPr>
          <p:nvPr/>
        </p:nvPicPr>
        <p:blipFill rotWithShape="1">
          <a:blip r:embed="rId5">
            <a:extLst>
              <a:ext uri="{28A0092B-C50C-407E-A947-70E740481C1C}">
                <a14:useLocalDpi xmlns:a14="http://schemas.microsoft.com/office/drawing/2010/main" val="0"/>
              </a:ext>
            </a:extLst>
          </a:blip>
          <a:srcRect l="2381" r="2381"/>
          <a:stretch/>
        </p:blipFill>
        <p:spPr>
          <a:xfrm>
            <a:off x="0" y="0"/>
            <a:ext cx="9144000" cy="6858000"/>
          </a:xfrm>
          <a:prstGeom prst="rect">
            <a:avLst/>
          </a:prstGeom>
        </p:spPr>
      </p:pic>
      <p:pic>
        <p:nvPicPr>
          <p:cNvPr id="19" name="pptPictureSlidesLab_Original_DO_NOT_REMOVE_d3542f9" hidden="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415" y="0"/>
            <a:ext cx="9606829" cy="6858000"/>
          </a:xfrm>
          <a:prstGeom prst="rect">
            <a:avLst/>
          </a:prstGeom>
        </p:spPr>
      </p:pic>
      <p:pic>
        <p:nvPicPr>
          <p:cNvPr id="22" name="pptPictureSlidesLab_Cropped_DO_NOT_REMOVE_6c0813c" hidden="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0"/>
            <a:ext cx="9601199" cy="6858000"/>
          </a:xfrm>
          <a:prstGeom prst="rect">
            <a:avLst/>
          </a:prstGeom>
        </p:spPr>
      </p:pic>
      <p:grpSp>
        <p:nvGrpSpPr>
          <p:cNvPr id="26" name="pptPictureSlidesLab_Banner_6efcd56"/>
          <p:cNvGrpSpPr/>
          <p:nvPr/>
        </p:nvGrpSpPr>
        <p:grpSpPr>
          <a:xfrm>
            <a:off x="0" y="2468880"/>
            <a:ext cx="9144000" cy="1920240"/>
            <a:chOff x="0" y="2468880"/>
            <a:chExt cx="9144000" cy="1920240"/>
          </a:xfrm>
        </p:grpSpPr>
        <p:pic>
          <p:nvPicPr>
            <p:cNvPr id="24" name="pptPictureSlidesLab_Banner_cab930c"/>
            <p:cNvPicPr>
              <a:picLocks noChangeAspect="1"/>
            </p:cNvPicPr>
            <p:nvPr/>
          </p:nvPicPr>
          <p:blipFill rotWithShape="1">
            <a:blip r:embed="rId7">
              <a:extLst>
                <a:ext uri="{28A0092B-C50C-407E-A947-70E740481C1C}">
                  <a14:useLocalDpi xmlns:a14="http://schemas.microsoft.com/office/drawing/2010/main" val="0"/>
                </a:ext>
              </a:extLst>
            </a:blip>
            <a:srcRect l="2381" t="36000" r="2381" b="36000"/>
            <a:stretch/>
          </p:blipFill>
          <p:spPr>
            <a:xfrm>
              <a:off x="0" y="2468880"/>
              <a:ext cx="9144000" cy="1920239"/>
            </a:xfrm>
            <a:prstGeom prst="rect">
              <a:avLst/>
            </a:prstGeom>
          </p:spPr>
        </p:pic>
        <p:sp>
          <p:nvSpPr>
            <p:cNvPr id="25" name="pptPictureSlidesLab_Banner_aa68875"/>
            <p:cNvSpPr/>
            <p:nvPr/>
          </p:nvSpPr>
          <p:spPr>
            <a:xfrm>
              <a:off x="0" y="2468880"/>
              <a:ext cx="9144000" cy="1920240"/>
            </a:xfrm>
            <a:prstGeom prst="rect">
              <a:avLst/>
            </a:prstGeom>
            <a:solidFill>
              <a:srgbClr val="000000">
                <a:alpha val="20000"/>
              </a:srgbClr>
            </a:solidFill>
            <a:ln w="63500" cap="flat" cmpd="sng" algn="ctr">
              <a:noFill/>
              <a:prstDash val="solid"/>
              <a:round/>
              <a:headEnd type="none" w="med" len="med"/>
              <a:tailEnd type="none" w="med" len="med"/>
            </a:ln>
            <a:effectLst/>
            <a:extLst>
              <a:ext uri="{91240B29-F687-4F45-9708-019B960494DF}">
                <a14:hiddenLine xmlns:a14="http://schemas.microsoft.com/office/drawing/2010/main" w="63500" cap="flat" cmpd="sng" algn="ctr">
                  <a:solidFill>
                    <a:srgbClr val="000000">
                      <a:alpha val="20000"/>
                    </a:srgb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4" name="[TextBox 3]"/>
          <p:cNvSpPr txBox="1"/>
          <p:nvPr>
            <p:custDataLst>
              <p:tags r:id="rId2"/>
            </p:custDataLst>
          </p:nvPr>
        </p:nvSpPr>
        <p:spPr>
          <a:xfrm>
            <a:off x="1753552" y="2804160"/>
            <a:ext cx="5928508" cy="369332"/>
          </a:xfrm>
          <a:prstGeom prst="rect">
            <a:avLst/>
          </a:prstGeom>
          <a:noFill/>
        </p:spPr>
        <p:txBody>
          <a:bodyPr wrap="square" rtlCol="0">
            <a:noAutofit/>
          </a:bodyPr>
          <a:lstStyle/>
          <a:p>
            <a:r>
              <a:rPr lang="en-US" sz="3800" dirty="0" smtClean="0">
                <a:solidFill>
                  <a:srgbClr val="FFFFFF"/>
                </a:solidFill>
                <a:effectLst>
                  <a:glow>
                    <a:srgbClr val="000000"/>
                  </a:glow>
                </a:effectLst>
                <a:latin typeface="Segoe UI" panose="020B0502040204020203" pitchFamily="34" charset="0"/>
              </a:rPr>
              <a:t>Next, let’s try the </a:t>
            </a:r>
            <a:r>
              <a:rPr lang="en-US" sz="3800" b="1" dirty="0" smtClean="0">
                <a:solidFill>
                  <a:srgbClr val="FFFFFF"/>
                </a:solidFill>
                <a:effectLst>
                  <a:glow>
                    <a:srgbClr val="000000"/>
                  </a:glow>
                </a:effectLst>
                <a:latin typeface="Segoe UI" panose="020B0502040204020203" pitchFamily="34" charset="0"/>
              </a:rPr>
              <a:t>Picture Slides Lab </a:t>
            </a:r>
            <a:r>
              <a:rPr lang="en-US" sz="3800" dirty="0" smtClean="0">
                <a:solidFill>
                  <a:srgbClr val="FFFFFF"/>
                </a:solidFill>
                <a:effectLst>
                  <a:glow>
                    <a:srgbClr val="000000"/>
                  </a:glow>
                </a:effectLst>
                <a:latin typeface="Segoe UI" panose="020B0502040204020203" pitchFamily="34" charset="0"/>
              </a:rPr>
              <a:t>feature</a:t>
            </a:r>
            <a:endParaRPr lang="en-SG" sz="3800" dirty="0">
              <a:solidFill>
                <a:srgbClr val="FFFFFF"/>
              </a:solidFill>
              <a:effectLst>
                <a:glow>
                  <a:srgbClr val="000000"/>
                </a:glow>
              </a:effectLst>
              <a:latin typeface="Segoe UI" panose="020B0502040204020203" pitchFamily="34" charset="0"/>
            </a:endParaRPr>
          </a:p>
        </p:txBody>
      </p:sp>
    </p:spTree>
    <p:extLst>
      <p:ext uri="{BB962C8B-B14F-4D97-AF65-F5344CB8AC3E}">
        <p14:creationId xmlns:p14="http://schemas.microsoft.com/office/powerpoint/2010/main" val="35312192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06052" y="609600"/>
            <a:ext cx="5105400" cy="1631216"/>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Go to the </a:t>
            </a:r>
            <a:r>
              <a:rPr lang="en-US" b="1" dirty="0" smtClean="0">
                <a:solidFill>
                  <a:schemeClr val="accent6">
                    <a:lumMod val="75000"/>
                  </a:schemeClr>
                </a:solidFill>
              </a:rPr>
              <a:t>next slide </a:t>
            </a:r>
            <a:r>
              <a:rPr lang="en-US" dirty="0" smtClean="0">
                <a:solidFill>
                  <a:schemeClr val="accent6">
                    <a:lumMod val="75000"/>
                  </a:schemeClr>
                </a:solidFill>
              </a:rPr>
              <a:t>and click the               button.</a:t>
            </a:r>
          </a:p>
          <a:p>
            <a:r>
              <a:rPr lang="en-US" dirty="0" smtClean="0">
                <a:solidFill>
                  <a:schemeClr val="accent6">
                    <a:lumMod val="75000"/>
                  </a:schemeClr>
                </a:solidFill>
              </a:rPr>
              <a:t/>
            </a:r>
            <a:br>
              <a:rPr lang="en-US" dirty="0" smtClean="0">
                <a:solidFill>
                  <a:schemeClr val="accent6">
                    <a:lumMod val="75000"/>
                  </a:schemeClr>
                </a:solidFill>
              </a:rPr>
            </a:br>
            <a:r>
              <a:rPr lang="en-US" dirty="0" smtClean="0">
                <a:solidFill>
                  <a:schemeClr val="accent6">
                    <a:lumMod val="75000"/>
                  </a:schemeClr>
                </a:solidFill>
              </a:rPr>
              <a:t>It will show the </a:t>
            </a:r>
            <a:r>
              <a:rPr lang="en-US" b="1" dirty="0" smtClean="0">
                <a:solidFill>
                  <a:schemeClr val="accent6">
                    <a:lumMod val="75000"/>
                  </a:schemeClr>
                </a:solidFill>
              </a:rPr>
              <a:t>Picture Slides Lab window</a:t>
            </a:r>
            <a:r>
              <a:rPr lang="en-US" dirty="0" smtClean="0">
                <a:solidFill>
                  <a:schemeClr val="accent6">
                    <a:lumMod val="75000"/>
                  </a:schemeClr>
                </a:solidFill>
              </a:rPr>
              <a:t>. Choose a slide preview in the </a:t>
            </a:r>
            <a:r>
              <a:rPr lang="en-US" b="1" dirty="0" smtClean="0">
                <a:solidFill>
                  <a:schemeClr val="accent6">
                    <a:lumMod val="75000"/>
                  </a:schemeClr>
                </a:solidFill>
              </a:rPr>
              <a:t>preview</a:t>
            </a:r>
            <a:r>
              <a:rPr lang="en-US" dirty="0" smtClean="0">
                <a:solidFill>
                  <a:schemeClr val="accent6">
                    <a:lumMod val="75000"/>
                  </a:schemeClr>
                </a:solidFill>
              </a:rPr>
              <a:t> area and click the </a:t>
            </a:r>
            <a:r>
              <a:rPr lang="en-US" b="1" dirty="0" smtClean="0">
                <a:solidFill>
                  <a:schemeClr val="accent6">
                    <a:lumMod val="75000"/>
                  </a:schemeClr>
                </a:solidFill>
              </a:rPr>
              <a:t>apply</a:t>
            </a:r>
            <a:r>
              <a:rPr lang="en-US" dirty="0" smtClean="0">
                <a:solidFill>
                  <a:schemeClr val="accent6">
                    <a:lumMod val="75000"/>
                  </a:schemeClr>
                </a:solidFill>
              </a:rPr>
              <a:t> button to apply the style to current slide.</a:t>
            </a:r>
            <a:endParaRPr lang="en-SG" dirty="0">
              <a:solidFill>
                <a:schemeClr val="accent6">
                  <a:lumMod val="75000"/>
                </a:schemeClr>
              </a:solidFill>
            </a:endParaRPr>
          </a:p>
        </p:txBody>
      </p:sp>
      <p:sp>
        <p:nvSpPr>
          <p:cNvPr id="9" name="[Picture 3]"/>
          <p:cNvSpPr txBox="1"/>
          <p:nvPr/>
        </p:nvSpPr>
        <p:spPr>
          <a:xfrm>
            <a:off x="406052" y="2221203"/>
            <a:ext cx="5105400" cy="1354217"/>
          </a:xfrm>
          <a:prstGeom prst="rect">
            <a:avLst/>
          </a:prstGeom>
          <a:noFill/>
        </p:spPr>
        <p:txBody>
          <a:bodyPr wrap="square" rtlCol="0">
            <a:spAutoFit/>
          </a:bodyPr>
          <a:lstStyle/>
          <a:p>
            <a:r>
              <a:rPr lang="en-US" sz="2800" b="1" dirty="0" smtClean="0">
                <a:solidFill>
                  <a:schemeClr val="accent6">
                    <a:lumMod val="75000"/>
                  </a:schemeClr>
                </a:solidFill>
              </a:rPr>
              <a:t>2.</a:t>
            </a:r>
            <a:r>
              <a:rPr lang="en-US" dirty="0" smtClean="0">
                <a:solidFill>
                  <a:schemeClr val="accent6">
                    <a:lumMod val="75000"/>
                  </a:schemeClr>
                </a:solidFill>
              </a:rPr>
              <a:t> To customize slide previews, click the </a:t>
            </a:r>
            <a:r>
              <a:rPr lang="en-US" b="1" dirty="0" smtClean="0">
                <a:solidFill>
                  <a:schemeClr val="accent6">
                    <a:lumMod val="75000"/>
                  </a:schemeClr>
                </a:solidFill>
              </a:rPr>
              <a:t>customize</a:t>
            </a:r>
            <a:r>
              <a:rPr lang="en-US" dirty="0" smtClean="0">
                <a:solidFill>
                  <a:schemeClr val="accent6">
                    <a:lumMod val="75000"/>
                  </a:schemeClr>
                </a:solidFill>
              </a:rPr>
              <a:t> </a:t>
            </a:r>
            <a:r>
              <a:rPr lang="en-US" dirty="0">
                <a:solidFill>
                  <a:schemeClr val="accent6">
                    <a:lumMod val="75000"/>
                  </a:schemeClr>
                </a:solidFill>
              </a:rPr>
              <a:t>button. It will show you how the slide will look like with the various pictures you have on the </a:t>
            </a:r>
            <a:r>
              <a:rPr lang="en-US" b="1" dirty="0" smtClean="0">
                <a:solidFill>
                  <a:schemeClr val="accent6">
                    <a:lumMod val="75000"/>
                  </a:schemeClr>
                </a:solidFill>
              </a:rPr>
              <a:t>picture collection </a:t>
            </a:r>
            <a:r>
              <a:rPr lang="en-US" dirty="0">
                <a:solidFill>
                  <a:schemeClr val="accent6">
                    <a:lumMod val="75000"/>
                  </a:schemeClr>
                </a:solidFill>
              </a:rPr>
              <a:t>area </a:t>
            </a:r>
            <a:r>
              <a:rPr lang="en-US" dirty="0" smtClean="0">
                <a:solidFill>
                  <a:schemeClr val="accent6">
                    <a:lumMod val="75000"/>
                  </a:schemeClr>
                </a:solidFill>
              </a:rPr>
              <a:t>(the </a:t>
            </a:r>
            <a:r>
              <a:rPr lang="en-US" dirty="0">
                <a:solidFill>
                  <a:schemeClr val="accent6">
                    <a:lumMod val="75000"/>
                  </a:schemeClr>
                </a:solidFill>
              </a:rPr>
              <a:t>right half of the PSL window</a:t>
            </a:r>
            <a:r>
              <a:rPr lang="en-US" dirty="0" smtClean="0">
                <a:solidFill>
                  <a:schemeClr val="accent6">
                    <a:lumMod val="75000"/>
                  </a:schemeClr>
                </a:solidFill>
              </a:rPr>
              <a:t>).</a:t>
            </a:r>
            <a:endParaRPr lang="en-SG" dirty="0">
              <a:solidFill>
                <a:schemeClr val="accent6">
                  <a:lumMod val="75000"/>
                </a:schemeClr>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9978" y="479590"/>
            <a:ext cx="523948" cy="71447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66666" b="62150"/>
          <a:stretch/>
        </p:blipFill>
        <p:spPr>
          <a:xfrm>
            <a:off x="5638800" y="471239"/>
            <a:ext cx="3048000" cy="1967161"/>
          </a:xfrm>
          <a:prstGeom prst="rect">
            <a:avLst/>
          </a:prstGeom>
        </p:spPr>
      </p:pic>
      <p:sp>
        <p:nvSpPr>
          <p:cNvPr id="5" name="Arc 4"/>
          <p:cNvSpPr/>
          <p:nvPr/>
        </p:nvSpPr>
        <p:spPr>
          <a:xfrm flipV="1">
            <a:off x="4531276" y="3132"/>
            <a:ext cx="2215048" cy="2060532"/>
          </a:xfrm>
          <a:prstGeom prst="arc">
            <a:avLst>
              <a:gd name="adj1" fmla="val 14536463"/>
              <a:gd name="adj2" fmla="val 21237138"/>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Arc 20"/>
          <p:cNvSpPr/>
          <p:nvPr/>
        </p:nvSpPr>
        <p:spPr>
          <a:xfrm flipV="1">
            <a:off x="4429374" y="-914400"/>
            <a:ext cx="2809626" cy="3581400"/>
          </a:xfrm>
          <a:prstGeom prst="arc">
            <a:avLst>
              <a:gd name="adj1" fmla="val 15331072"/>
              <a:gd name="adj2" fmla="val 20930767"/>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2" name="[Picture 3]"/>
          <p:cNvSpPr txBox="1"/>
          <p:nvPr/>
        </p:nvSpPr>
        <p:spPr>
          <a:xfrm>
            <a:off x="406052" y="4336752"/>
            <a:ext cx="5105400" cy="800219"/>
          </a:xfrm>
          <a:prstGeom prst="rect">
            <a:avLst/>
          </a:prstGeom>
          <a:noFill/>
        </p:spPr>
        <p:txBody>
          <a:bodyPr wrap="square" rtlCol="0">
            <a:spAutoFit/>
          </a:bodyPr>
          <a:lstStyle/>
          <a:p>
            <a:r>
              <a:rPr lang="en-US" sz="2800" b="1" dirty="0" smtClean="0">
                <a:solidFill>
                  <a:schemeClr val="accent6">
                    <a:lumMod val="75000"/>
                  </a:schemeClr>
                </a:solidFill>
              </a:rPr>
              <a:t>4.</a:t>
            </a:r>
            <a:r>
              <a:rPr lang="en-US" dirty="0" smtClean="0">
                <a:solidFill>
                  <a:schemeClr val="accent6">
                    <a:lumMod val="75000"/>
                  </a:schemeClr>
                </a:solidFill>
              </a:rPr>
              <a:t> To tweak the design further, choose which </a:t>
            </a:r>
            <a:r>
              <a:rPr lang="en-US" b="1" dirty="0" smtClean="0">
                <a:solidFill>
                  <a:schemeClr val="accent6">
                    <a:lumMod val="75000"/>
                  </a:schemeClr>
                </a:solidFill>
              </a:rPr>
              <a:t>aspect</a:t>
            </a:r>
            <a:r>
              <a:rPr lang="en-US" dirty="0" smtClean="0">
                <a:solidFill>
                  <a:schemeClr val="accent6">
                    <a:lumMod val="75000"/>
                  </a:schemeClr>
                </a:solidFill>
              </a:rPr>
              <a:t> you want to tweak.</a:t>
            </a:r>
            <a:endParaRPr lang="en-SG" dirty="0">
              <a:solidFill>
                <a:schemeClr val="accent6">
                  <a:lumMod val="75000"/>
                </a:schemeClr>
              </a:solidFill>
            </a:endParaRPr>
          </a:p>
        </p:txBody>
      </p:sp>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r="45000" b="88973"/>
          <a:stretch/>
        </p:blipFill>
        <p:spPr>
          <a:xfrm>
            <a:off x="533400" y="5266981"/>
            <a:ext cx="5029200" cy="569316"/>
          </a:xfrm>
          <a:prstGeom prst="rect">
            <a:avLst/>
          </a:prstGeom>
        </p:spPr>
      </p:pic>
      <p:sp>
        <p:nvSpPr>
          <p:cNvPr id="25" name="Arc 24"/>
          <p:cNvSpPr/>
          <p:nvPr/>
        </p:nvSpPr>
        <p:spPr>
          <a:xfrm rot="391357">
            <a:off x="4600654" y="4525071"/>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7" name="TextBox 20"/>
          <p:cNvSpPr txBox="1"/>
          <p:nvPr/>
        </p:nvSpPr>
        <p:spPr>
          <a:xfrm>
            <a:off x="609600" y="6045391"/>
            <a:ext cx="8001000" cy="646331"/>
          </a:xfrm>
          <a:prstGeom prst="rect">
            <a:avLst/>
          </a:prstGeom>
          <a:noFill/>
        </p:spPr>
        <p:txBody>
          <a:bodyPr wrap="square" rtlCol="0">
            <a:spAutoFit/>
          </a:bodyPr>
          <a:lstStyle/>
          <a:p>
            <a:pPr marL="622300" indent="-622300"/>
            <a:r>
              <a:rPr lang="en-US" b="1" dirty="0" smtClean="0">
                <a:solidFill>
                  <a:schemeClr val="accent6">
                    <a:lumMod val="75000"/>
                  </a:schemeClr>
                </a:solidFill>
              </a:rPr>
              <a:t>Tip:</a:t>
            </a:r>
            <a:r>
              <a:rPr lang="en-US" dirty="0">
                <a:solidFill>
                  <a:schemeClr val="accent6">
                    <a:lumMod val="75000"/>
                  </a:schemeClr>
                </a:solidFill>
              </a:rPr>
              <a:t> </a:t>
            </a:r>
            <a:r>
              <a:rPr lang="en-US" dirty="0" smtClean="0">
                <a:solidFill>
                  <a:schemeClr val="accent6">
                    <a:lumMod val="75000"/>
                  </a:schemeClr>
                </a:solidFill>
              </a:rPr>
              <a:t>To find more about </a:t>
            </a:r>
            <a:r>
              <a:rPr lang="en-US" dirty="0" smtClean="0">
                <a:solidFill>
                  <a:srgbClr val="0070C0"/>
                </a:solidFill>
                <a:latin typeface="Consolas" panose="020B0609020204030204" pitchFamily="49" charset="0"/>
              </a:rPr>
              <a:t>Picture Slides Lab</a:t>
            </a:r>
            <a:r>
              <a:rPr lang="en-US" dirty="0" smtClean="0">
                <a:solidFill>
                  <a:schemeClr val="accent6">
                    <a:lumMod val="75000"/>
                  </a:schemeClr>
                </a:solidFill>
              </a:rPr>
              <a:t>, refer to </a:t>
            </a:r>
            <a:r>
              <a:rPr lang="en-US" dirty="0" smtClean="0">
                <a:solidFill>
                  <a:schemeClr val="accent6">
                    <a:lumMod val="75000"/>
                  </a:schemeClr>
                </a:solidFill>
                <a:hlinkClick r:id="rId5"/>
              </a:rPr>
              <a:t>PowerPointLabs documentation</a:t>
            </a:r>
            <a:r>
              <a:rPr lang="en-US" dirty="0" smtClean="0">
                <a:solidFill>
                  <a:schemeClr val="accent6">
                    <a:lumMod val="75000"/>
                  </a:schemeClr>
                </a:solidFill>
              </a:rPr>
              <a:t>.</a:t>
            </a:r>
            <a:endParaRPr lang="en-SG" dirty="0">
              <a:solidFill>
                <a:schemeClr val="accent6">
                  <a:lumMod val="75000"/>
                </a:schemeClr>
              </a:solidFill>
            </a:endParaRPr>
          </a:p>
        </p:txBody>
      </p:sp>
      <p:sp>
        <p:nvSpPr>
          <p:cNvPr id="29" name="[Picture 3]"/>
          <p:cNvSpPr txBox="1"/>
          <p:nvPr/>
        </p:nvSpPr>
        <p:spPr>
          <a:xfrm>
            <a:off x="406052" y="3543181"/>
            <a:ext cx="5105400" cy="800219"/>
          </a:xfrm>
          <a:prstGeom prst="rect">
            <a:avLst/>
          </a:prstGeom>
          <a:noFill/>
        </p:spPr>
        <p:txBody>
          <a:bodyPr wrap="square" rtlCol="0">
            <a:spAutoFit/>
          </a:bodyPr>
          <a:lstStyle/>
          <a:p>
            <a:r>
              <a:rPr lang="en-US" sz="2800" b="1" dirty="0" smtClean="0">
                <a:solidFill>
                  <a:schemeClr val="accent6">
                    <a:lumMod val="75000"/>
                  </a:schemeClr>
                </a:solidFill>
              </a:rPr>
              <a:t>3.</a:t>
            </a:r>
            <a:r>
              <a:rPr lang="en-US" dirty="0" smtClean="0">
                <a:solidFill>
                  <a:schemeClr val="accent6">
                    <a:lumMod val="75000"/>
                  </a:schemeClr>
                </a:solidFill>
              </a:rPr>
              <a:t> To add </a:t>
            </a:r>
            <a:r>
              <a:rPr lang="en-US" dirty="0">
                <a:solidFill>
                  <a:schemeClr val="accent6">
                    <a:lumMod val="75000"/>
                  </a:schemeClr>
                </a:solidFill>
              </a:rPr>
              <a:t>more pictures, </a:t>
            </a:r>
            <a:r>
              <a:rPr lang="en-US" dirty="0" smtClean="0">
                <a:solidFill>
                  <a:schemeClr val="accent6">
                    <a:lumMod val="75000"/>
                  </a:schemeClr>
                </a:solidFill>
              </a:rPr>
              <a:t>click </a:t>
            </a:r>
            <a:r>
              <a:rPr lang="en-US" b="1" dirty="0">
                <a:solidFill>
                  <a:schemeClr val="accent6">
                    <a:lumMod val="75000"/>
                  </a:schemeClr>
                </a:solidFill>
              </a:rPr>
              <a:t>+</a:t>
            </a:r>
            <a:r>
              <a:rPr lang="en-US" dirty="0">
                <a:solidFill>
                  <a:schemeClr val="accent6">
                    <a:lumMod val="75000"/>
                  </a:schemeClr>
                </a:solidFill>
              </a:rPr>
              <a:t> and choose more pictures from your computer hard disk.</a:t>
            </a:r>
            <a:endParaRPr lang="en-SG" dirty="0">
              <a:solidFill>
                <a:schemeClr val="accent6">
                  <a:lumMod val="75000"/>
                </a:schemeClr>
              </a:solidFill>
            </a:endParaRPr>
          </a:p>
        </p:txBody>
      </p:sp>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55835" t="-301" r="11665" b="65672"/>
          <a:stretch/>
        </p:blipFill>
        <p:spPr>
          <a:xfrm>
            <a:off x="5715000" y="2981196"/>
            <a:ext cx="2971800" cy="1799772"/>
          </a:xfrm>
          <a:prstGeom prst="rect">
            <a:avLst/>
          </a:prstGeom>
        </p:spPr>
      </p:pic>
      <p:sp>
        <p:nvSpPr>
          <p:cNvPr id="31" name="Arc 30"/>
          <p:cNvSpPr/>
          <p:nvPr/>
        </p:nvSpPr>
        <p:spPr>
          <a:xfrm rot="17261033">
            <a:off x="5320033" y="3532154"/>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32649562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b="1" dirty="0">
                <a:latin typeface="Century Gothic"/>
              </a:rPr>
              <a:t>Learning</a:t>
            </a:r>
            <a:r>
              <a:rPr lang="en-SG" dirty="0">
                <a:latin typeface="Century Gothic"/>
              </a:rPr>
              <a:t> </a:t>
            </a:r>
            <a:br>
              <a:rPr lang="en-SG" dirty="0">
                <a:latin typeface="Century Gothic"/>
              </a:rPr>
            </a:br>
            <a:r>
              <a:rPr lang="en-SG" dirty="0">
                <a:latin typeface="Century Gothic"/>
              </a:rPr>
              <a:t>is a never-ending </a:t>
            </a:r>
            <a:r>
              <a:rPr lang="en-SG" b="1" dirty="0">
                <a:latin typeface="Century Gothic"/>
              </a:rPr>
              <a:t>journey</a:t>
            </a:r>
            <a:r>
              <a:rPr lang="en-SG" dirty="0">
                <a:latin typeface="Century Gothic"/>
              </a:rPr>
              <a:t>.</a:t>
            </a:r>
            <a:endParaRPr lang="en-SG" dirty="0"/>
          </a:p>
        </p:txBody>
      </p:sp>
      <p:sp>
        <p:nvSpPr>
          <p:cNvPr id="5" name="TextBox 4"/>
          <p:cNvSpPr txBox="1"/>
          <p:nvPr/>
        </p:nvSpPr>
        <p:spPr>
          <a:xfrm>
            <a:off x="7010400" y="5410200"/>
            <a:ext cx="1872820" cy="646331"/>
          </a:xfrm>
          <a:prstGeom prst="rect">
            <a:avLst/>
          </a:prstGeom>
          <a:noFill/>
        </p:spPr>
        <p:txBody>
          <a:bodyPr wrap="none" rtlCol="0">
            <a:spAutoFit/>
          </a:bodyPr>
          <a:lstStyle/>
          <a:p>
            <a:r>
              <a:rPr lang="en-SG" dirty="0" smtClean="0"/>
              <a:t>Picture Slides Lab </a:t>
            </a:r>
          </a:p>
          <a:p>
            <a:r>
              <a:rPr lang="en-SG" dirty="0" smtClean="0"/>
              <a:t>Demo Slide</a:t>
            </a:r>
            <a:endParaRPr lang="en-SG" dirty="0"/>
          </a:p>
        </p:txBody>
      </p:sp>
    </p:spTree>
    <p:extLst>
      <p:ext uri="{BB962C8B-B14F-4D97-AF65-F5344CB8AC3E}">
        <p14:creationId xmlns:p14="http://schemas.microsoft.com/office/powerpoint/2010/main" val="3055453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186" y="2914277"/>
            <a:ext cx="841321" cy="841321"/>
          </a:xfrm>
          <a:prstGeom prst="rect">
            <a:avLst/>
          </a:prstGeom>
        </p:spPr>
      </p:pic>
      <p:sp>
        <p:nvSpPr>
          <p:cNvPr id="4" name="[TextBox 3]"/>
          <p:cNvSpPr txBox="1"/>
          <p:nvPr/>
        </p:nvSpPr>
        <p:spPr>
          <a:xfrm>
            <a:off x="3206527" y="3119165"/>
            <a:ext cx="5928508" cy="369332"/>
          </a:xfrm>
          <a:prstGeom prst="rect">
            <a:avLst/>
          </a:prstGeom>
          <a:noFill/>
        </p:spPr>
        <p:txBody>
          <a:bodyPr wrap="square" rtlCol="0">
            <a:spAutoFit/>
          </a:bodyPr>
          <a:lstStyle/>
          <a:p>
            <a:r>
              <a:rPr lang="en-US" dirty="0" smtClean="0">
                <a:solidFill>
                  <a:schemeClr val="accent6">
                    <a:lumMod val="75000"/>
                  </a:schemeClr>
                </a:solidFill>
              </a:rPr>
              <a:t>Next, let’s try the </a:t>
            </a:r>
            <a:r>
              <a:rPr lang="en-US" b="1" dirty="0" smtClean="0">
                <a:solidFill>
                  <a:schemeClr val="accent6">
                    <a:lumMod val="75000"/>
                  </a:schemeClr>
                </a:solidFill>
              </a:rPr>
              <a:t>Timer Lab </a:t>
            </a:r>
            <a:r>
              <a:rPr lang="en-US" dirty="0" smtClean="0">
                <a:solidFill>
                  <a:schemeClr val="accent6">
                    <a:lumMod val="75000"/>
                  </a:schemeClr>
                </a:solidFill>
              </a:rPr>
              <a:t>feature</a:t>
            </a:r>
            <a:endParaRPr lang="en-SG" dirty="0">
              <a:solidFill>
                <a:schemeClr val="accent6">
                  <a:lumMod val="75000"/>
                </a:schemeClr>
              </a:solidFill>
            </a:endParaRPr>
          </a:p>
        </p:txBody>
      </p:sp>
      <p:sp>
        <p:nvSpPr>
          <p:cNvPr id="5" name="TextBox 10"/>
          <p:cNvSpPr txBox="1"/>
          <p:nvPr/>
        </p:nvSpPr>
        <p:spPr>
          <a:xfrm>
            <a:off x="2347186" y="3886200"/>
            <a:ext cx="4038600" cy="646331"/>
          </a:xfrm>
          <a:prstGeom prst="rect">
            <a:avLst/>
          </a:prstGeom>
          <a:noFill/>
        </p:spPr>
        <p:txBody>
          <a:bodyPr wrap="square" rtlCol="0">
            <a:spAutoFit/>
          </a:bodyPr>
          <a:lstStyle/>
          <a:p>
            <a:r>
              <a:rPr lang="en-US" dirty="0" smtClean="0">
                <a:solidFill>
                  <a:schemeClr val="accent6">
                    <a:lumMod val="75000"/>
                  </a:schemeClr>
                </a:solidFill>
              </a:rPr>
              <a:t>Timer Lab allows you to create a custom timer for any slide with a single click</a:t>
            </a:r>
          </a:p>
        </p:txBody>
      </p:sp>
    </p:spTree>
    <p:extLst>
      <p:ext uri="{BB962C8B-B14F-4D97-AF65-F5344CB8AC3E}">
        <p14:creationId xmlns:p14="http://schemas.microsoft.com/office/powerpoint/2010/main" val="21794626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32078" y="228600"/>
            <a:ext cx="533400" cy="897082"/>
          </a:xfrm>
          <a:prstGeom prst="rect">
            <a:avLst/>
          </a:prstGeom>
        </p:spPr>
      </p:pic>
      <p:sp>
        <p:nvSpPr>
          <p:cNvPr id="7" name="TextBox 6"/>
          <p:cNvSpPr txBox="1"/>
          <p:nvPr/>
        </p:nvSpPr>
        <p:spPr>
          <a:xfrm>
            <a:off x="304800" y="415977"/>
            <a:ext cx="5410200" cy="1631216"/>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Click the             button, it will bring out the Timer</a:t>
            </a:r>
          </a:p>
          <a:p>
            <a:endParaRPr lang="en-US" dirty="0" smtClean="0">
              <a:solidFill>
                <a:schemeClr val="accent6">
                  <a:lumMod val="75000"/>
                </a:schemeClr>
              </a:solidFill>
            </a:endParaRPr>
          </a:p>
          <a:p>
            <a:r>
              <a:rPr lang="en-US" dirty="0" smtClean="0">
                <a:solidFill>
                  <a:schemeClr val="accent6">
                    <a:lumMod val="75000"/>
                  </a:schemeClr>
                </a:solidFill>
              </a:rPr>
              <a:t>Lab Panel.</a:t>
            </a:r>
            <a:r>
              <a:rPr lang="en-US" dirty="0">
                <a:solidFill>
                  <a:schemeClr val="accent6">
                    <a:lumMod val="75000"/>
                  </a:schemeClr>
                </a:solidFill>
              </a:rPr>
              <a:t> </a:t>
            </a:r>
            <a:r>
              <a:rPr lang="en-US" dirty="0" smtClean="0">
                <a:solidFill>
                  <a:schemeClr val="accent6">
                    <a:lumMod val="75000"/>
                  </a:schemeClr>
                </a:solidFill>
              </a:rPr>
              <a:t>Click the             button to create a timer in the middle of the slide. Note that you can only have one timer per slide.</a:t>
            </a:r>
          </a:p>
        </p:txBody>
      </p:sp>
      <p:pic>
        <p:nvPicPr>
          <p:cNvPr id="5" name="Picture 4"/>
          <p:cNvPicPr>
            <a:picLocks noChangeAspect="1"/>
          </p:cNvPicPr>
          <p:nvPr/>
        </p:nvPicPr>
        <p:blipFill>
          <a:blip r:embed="rId4"/>
          <a:stretch>
            <a:fillRect/>
          </a:stretch>
        </p:blipFill>
        <p:spPr>
          <a:xfrm>
            <a:off x="2177053" y="1093085"/>
            <a:ext cx="704850" cy="371475"/>
          </a:xfrm>
          <a:prstGeom prst="rect">
            <a:avLst/>
          </a:prstGeom>
        </p:spPr>
      </p:pic>
      <p:pic>
        <p:nvPicPr>
          <p:cNvPr id="9" name="Picture 8"/>
          <p:cNvPicPr>
            <a:picLocks noChangeAspect="1"/>
          </p:cNvPicPr>
          <p:nvPr/>
        </p:nvPicPr>
        <p:blipFill>
          <a:blip r:embed="rId5"/>
          <a:stretch>
            <a:fillRect/>
          </a:stretch>
        </p:blipFill>
        <p:spPr>
          <a:xfrm>
            <a:off x="5938376" y="111526"/>
            <a:ext cx="2586395" cy="2795650"/>
          </a:xfrm>
          <a:prstGeom prst="rect">
            <a:avLst/>
          </a:prstGeom>
          <a:effectLst>
            <a:outerShdw blurRad="63500" sx="102000" sy="102000" algn="ctr" rotWithShape="0">
              <a:prstClr val="black">
                <a:alpha val="40000"/>
              </a:prstClr>
            </a:outerShdw>
          </a:effectLst>
        </p:spPr>
      </p:pic>
      <p:sp>
        <p:nvSpPr>
          <p:cNvPr id="8" name="TextBox 9"/>
          <p:cNvSpPr txBox="1"/>
          <p:nvPr/>
        </p:nvSpPr>
        <p:spPr>
          <a:xfrm>
            <a:off x="199010" y="3992300"/>
            <a:ext cx="8504500" cy="2185214"/>
          </a:xfrm>
          <a:prstGeom prst="rect">
            <a:avLst/>
          </a:prstGeom>
          <a:noFill/>
        </p:spPr>
        <p:txBody>
          <a:bodyPr wrap="square" rtlCol="0">
            <a:spAutoFit/>
          </a:bodyPr>
          <a:lstStyle/>
          <a:p>
            <a:r>
              <a:rPr lang="en-US" sz="2800" b="1" dirty="0">
                <a:solidFill>
                  <a:schemeClr val="accent6">
                    <a:lumMod val="75000"/>
                  </a:schemeClr>
                </a:solidFill>
              </a:rPr>
              <a:t>2</a:t>
            </a:r>
            <a:r>
              <a:rPr lang="en-US" sz="2800" b="1" dirty="0" smtClean="0">
                <a:solidFill>
                  <a:schemeClr val="accent6">
                    <a:lumMod val="75000"/>
                  </a:schemeClr>
                </a:solidFill>
              </a:rPr>
              <a:t>.</a:t>
            </a:r>
            <a:r>
              <a:rPr lang="en-US" dirty="0" smtClean="0">
                <a:solidFill>
                  <a:schemeClr val="accent6">
                    <a:lumMod val="75000"/>
                  </a:schemeClr>
                </a:solidFill>
              </a:rPr>
              <a:t> There are several customization options available for the timer. You can use the panel to resize or change the duration of your timer.</a:t>
            </a:r>
          </a:p>
          <a:p>
            <a:endParaRPr lang="en-US" dirty="0" smtClean="0">
              <a:solidFill>
                <a:schemeClr val="accent6">
                  <a:lumMod val="75000"/>
                </a:schemeClr>
              </a:solidFill>
            </a:endParaRPr>
          </a:p>
          <a:p>
            <a:r>
              <a:rPr lang="en-US" dirty="0" smtClean="0">
                <a:solidFill>
                  <a:schemeClr val="accent6">
                    <a:lumMod val="75000"/>
                  </a:schemeClr>
                </a:solidFill>
              </a:rPr>
              <a:t>Let’s try to change the width of the timer using                                                . Adjust the width of the timer to 400 using the slider. You should see the timer change in real time as you move the slider. You can also use the textbox to change the width. Click anywhere on the Timer Lab Panel to register the change</a:t>
            </a:r>
            <a:endParaRPr lang="en-US" dirty="0">
              <a:solidFill>
                <a:schemeClr val="accent6">
                  <a:lumMod val="75000"/>
                </a:schemeClr>
              </a:solidFill>
            </a:endParaRPr>
          </a:p>
        </p:txBody>
      </p:sp>
      <p:pic>
        <p:nvPicPr>
          <p:cNvPr id="77" name="Picture 10"/>
          <p:cNvPicPr>
            <a:picLocks noChangeAspect="1"/>
          </p:cNvPicPr>
          <p:nvPr/>
        </p:nvPicPr>
        <p:blipFill>
          <a:blip r:embed="rId6"/>
          <a:stretch>
            <a:fillRect/>
          </a:stretch>
        </p:blipFill>
        <p:spPr>
          <a:xfrm>
            <a:off x="4695363" y="4629815"/>
            <a:ext cx="2486025" cy="676275"/>
          </a:xfrm>
          <a:prstGeom prst="rect">
            <a:avLst/>
          </a:prstGeom>
        </p:spPr>
      </p:pic>
      <p:sp>
        <p:nvSpPr>
          <p:cNvPr id="78" name="Rectangle 24"/>
          <p:cNvSpPr/>
          <p:nvPr/>
        </p:nvSpPr>
        <p:spPr>
          <a:xfrm>
            <a:off x="197081" y="6287746"/>
            <a:ext cx="8665008" cy="369332"/>
          </a:xfrm>
          <a:prstGeom prst="rect">
            <a:avLst/>
          </a:prstGeom>
        </p:spPr>
        <p:txBody>
          <a:bodyPr wrap="square">
            <a:spAutoFit/>
          </a:bodyPr>
          <a:lstStyle/>
          <a:p>
            <a:r>
              <a:rPr lang="en-US" dirty="0" smtClean="0">
                <a:solidFill>
                  <a:schemeClr val="accent6">
                    <a:lumMod val="75000"/>
                  </a:schemeClr>
                </a:solidFill>
              </a:rPr>
              <a:t>For more customization options, refer to the Timer Lab documentation on our website</a:t>
            </a:r>
            <a:endParaRPr lang="en-SG" dirty="0"/>
          </a:p>
        </p:txBody>
      </p:sp>
    </p:spTree>
    <p:extLst>
      <p:ext uri="{BB962C8B-B14F-4D97-AF65-F5344CB8AC3E}">
        <p14:creationId xmlns:p14="http://schemas.microsoft.com/office/powerpoint/2010/main" val="23610272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47187" y="2914277"/>
            <a:ext cx="841321" cy="829128"/>
          </a:xfrm>
          <a:prstGeom prst="rect">
            <a:avLst/>
          </a:prstGeom>
        </p:spPr>
      </p:pic>
      <p:sp>
        <p:nvSpPr>
          <p:cNvPr id="4" name="[TextBox 3]"/>
          <p:cNvSpPr txBox="1"/>
          <p:nvPr/>
        </p:nvSpPr>
        <p:spPr>
          <a:xfrm>
            <a:off x="3206527" y="3119165"/>
            <a:ext cx="5928508" cy="369332"/>
          </a:xfrm>
          <a:prstGeom prst="rect">
            <a:avLst/>
          </a:prstGeom>
          <a:noFill/>
        </p:spPr>
        <p:txBody>
          <a:bodyPr wrap="square" rtlCol="0">
            <a:spAutoFit/>
          </a:bodyPr>
          <a:lstStyle/>
          <a:p>
            <a:r>
              <a:rPr lang="en-US" dirty="0" smtClean="0">
                <a:solidFill>
                  <a:schemeClr val="accent6">
                    <a:lumMod val="75000"/>
                  </a:schemeClr>
                </a:solidFill>
              </a:rPr>
              <a:t>Next, let’s try using </a:t>
            </a:r>
            <a:r>
              <a:rPr lang="en-US" b="1" dirty="0" smtClean="0">
                <a:solidFill>
                  <a:schemeClr val="accent6">
                    <a:lumMod val="75000"/>
                  </a:schemeClr>
                </a:solidFill>
              </a:rPr>
              <a:t>Sync Lab</a:t>
            </a:r>
            <a:endParaRPr lang="en-SG" dirty="0">
              <a:solidFill>
                <a:schemeClr val="accent6">
                  <a:lumMod val="75000"/>
                </a:schemeClr>
              </a:solidFill>
            </a:endParaRPr>
          </a:p>
        </p:txBody>
      </p:sp>
      <p:sp>
        <p:nvSpPr>
          <p:cNvPr id="5" name="TextBox 10"/>
          <p:cNvSpPr txBox="1"/>
          <p:nvPr/>
        </p:nvSpPr>
        <p:spPr>
          <a:xfrm>
            <a:off x="1828800" y="3886200"/>
            <a:ext cx="5526188" cy="923330"/>
          </a:xfrm>
          <a:prstGeom prst="rect">
            <a:avLst/>
          </a:prstGeom>
          <a:noFill/>
        </p:spPr>
        <p:txBody>
          <a:bodyPr wrap="square" rtlCol="0">
            <a:spAutoFit/>
          </a:bodyPr>
          <a:lstStyle/>
          <a:p>
            <a:r>
              <a:rPr lang="en-US" dirty="0" smtClean="0">
                <a:solidFill>
                  <a:schemeClr val="accent6">
                    <a:lumMod val="75000"/>
                  </a:schemeClr>
                </a:solidFill>
              </a:rPr>
              <a:t>Sync Lab makes your slide formatting more consistent by allowing you to choose the exact formatting to copy for all shapes across your slides</a:t>
            </a:r>
          </a:p>
        </p:txBody>
      </p:sp>
    </p:spTree>
    <p:extLst>
      <p:ext uri="{BB962C8B-B14F-4D97-AF65-F5344CB8AC3E}">
        <p14:creationId xmlns:p14="http://schemas.microsoft.com/office/powerpoint/2010/main" val="27666769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9292" y="3124200"/>
            <a:ext cx="5471308" cy="369332"/>
          </a:xfrm>
          <a:prstGeom prst="rect">
            <a:avLst/>
          </a:prstGeom>
          <a:noFill/>
        </p:spPr>
        <p:txBody>
          <a:bodyPr wrap="square" rtlCol="0">
            <a:spAutoFit/>
          </a:bodyPr>
          <a:lstStyle/>
          <a:p>
            <a:r>
              <a:rPr lang="en-US" dirty="0" smtClean="0">
                <a:solidFill>
                  <a:schemeClr val="accent6">
                    <a:lumMod val="75000"/>
                  </a:schemeClr>
                </a:solidFill>
              </a:rPr>
              <a:t>First up, let’s try the </a:t>
            </a:r>
            <a:r>
              <a:rPr lang="en-US" b="1" dirty="0" smtClean="0">
                <a:solidFill>
                  <a:schemeClr val="accent6">
                    <a:lumMod val="75000"/>
                  </a:schemeClr>
                </a:solidFill>
              </a:rPr>
              <a:t>Highlight Points</a:t>
            </a:r>
            <a:r>
              <a:rPr lang="en-US" dirty="0" smtClean="0">
                <a:solidFill>
                  <a:schemeClr val="accent6">
                    <a:lumMod val="75000"/>
                  </a:schemeClr>
                </a:solidFill>
              </a:rPr>
              <a:t> feature.</a:t>
            </a:r>
            <a:endParaRPr lang="en-SG" dirty="0">
              <a:solidFill>
                <a:schemeClr val="accent6">
                  <a:lumMod val="75000"/>
                </a:schemeClr>
              </a:solidFill>
            </a:endParaRPr>
          </a:p>
        </p:txBody>
      </p:sp>
      <p:grpSp>
        <p:nvGrpSpPr>
          <p:cNvPr id="9" name="Group 8"/>
          <p:cNvGrpSpPr/>
          <p:nvPr/>
        </p:nvGrpSpPr>
        <p:grpSpPr>
          <a:xfrm>
            <a:off x="2209800" y="3048000"/>
            <a:ext cx="838200" cy="838200"/>
            <a:chOff x="3200400" y="2361045"/>
            <a:chExt cx="838200" cy="838200"/>
          </a:xfrm>
        </p:grpSpPr>
        <p:grpSp>
          <p:nvGrpSpPr>
            <p:cNvPr id="10" name="Group 9"/>
            <p:cNvGrpSpPr/>
            <p:nvPr/>
          </p:nvGrpSpPr>
          <p:grpSpPr>
            <a:xfrm>
              <a:off x="3247174" y="2432490"/>
              <a:ext cx="741789" cy="559065"/>
              <a:chOff x="3247174" y="2432490"/>
              <a:chExt cx="741789" cy="559065"/>
            </a:xfrm>
          </p:grpSpPr>
          <p:sp>
            <p:nvSpPr>
              <p:cNvPr id="12" name="Rectangle 11"/>
              <p:cNvSpPr/>
              <p:nvPr/>
            </p:nvSpPr>
            <p:spPr>
              <a:xfrm>
                <a:off x="3247174" y="2432490"/>
                <a:ext cx="741789" cy="5590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3370502" y="2506571"/>
                <a:ext cx="522207" cy="77867"/>
                <a:chOff x="3370502" y="2487523"/>
                <a:chExt cx="522207" cy="77867"/>
              </a:xfrm>
            </p:grpSpPr>
            <p:sp>
              <p:nvSpPr>
                <p:cNvPr id="20" name="Rounded Rectangle 19"/>
                <p:cNvSpPr/>
                <p:nvPr/>
              </p:nvSpPr>
              <p:spPr>
                <a:xfrm>
                  <a:off x="3483859" y="2487523"/>
                  <a:ext cx="408850" cy="778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3370502" y="2487523"/>
                  <a:ext cx="51086" cy="778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3373711" y="2675643"/>
                <a:ext cx="522207" cy="87744"/>
                <a:chOff x="3373711" y="2739996"/>
                <a:chExt cx="522207" cy="87744"/>
              </a:xfrm>
            </p:grpSpPr>
            <p:sp>
              <p:nvSpPr>
                <p:cNvPr id="18" name="Rounded Rectangle 17"/>
                <p:cNvSpPr/>
                <p:nvPr/>
              </p:nvSpPr>
              <p:spPr>
                <a:xfrm>
                  <a:off x="3487068" y="2739996"/>
                  <a:ext cx="408850" cy="8774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3373711" y="2739996"/>
                  <a:ext cx="51086" cy="8774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3373366" y="2854593"/>
                <a:ext cx="522207" cy="77867"/>
                <a:chOff x="3373366" y="2873641"/>
                <a:chExt cx="522207" cy="77867"/>
              </a:xfrm>
            </p:grpSpPr>
            <p:sp>
              <p:nvSpPr>
                <p:cNvPr id="16" name="Rounded Rectangle 15"/>
                <p:cNvSpPr/>
                <p:nvPr/>
              </p:nvSpPr>
              <p:spPr>
                <a:xfrm>
                  <a:off x="3486723" y="2873641"/>
                  <a:ext cx="408850" cy="778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3373366" y="2873641"/>
                  <a:ext cx="51086" cy="778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 name="Rectangle 10"/>
            <p:cNvSpPr/>
            <p:nvPr/>
          </p:nvSpPr>
          <p:spPr>
            <a:xfrm>
              <a:off x="3200400" y="2361045"/>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2" name="Group 21"/>
          <p:cNvGrpSpPr/>
          <p:nvPr/>
        </p:nvGrpSpPr>
        <p:grpSpPr>
          <a:xfrm>
            <a:off x="1219200" y="3048000"/>
            <a:ext cx="838200" cy="838200"/>
            <a:chOff x="3187290" y="1107035"/>
            <a:chExt cx="838200" cy="838200"/>
          </a:xfrm>
        </p:grpSpPr>
        <p:sp>
          <p:nvSpPr>
            <p:cNvPr id="23" name="Rectangle 22"/>
            <p:cNvSpPr/>
            <p:nvPr/>
          </p:nvSpPr>
          <p:spPr>
            <a:xfrm>
              <a:off x="3187290" y="1107035"/>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4" name="Group 23"/>
            <p:cNvGrpSpPr/>
            <p:nvPr/>
          </p:nvGrpSpPr>
          <p:grpSpPr>
            <a:xfrm>
              <a:off x="3234064" y="1178480"/>
              <a:ext cx="741789" cy="559065"/>
              <a:chOff x="3234064" y="1178480"/>
              <a:chExt cx="741789" cy="559065"/>
            </a:xfrm>
          </p:grpSpPr>
          <p:sp>
            <p:nvSpPr>
              <p:cNvPr id="25" name="Rectangle 24"/>
              <p:cNvSpPr/>
              <p:nvPr/>
            </p:nvSpPr>
            <p:spPr>
              <a:xfrm>
                <a:off x="3234064" y="1178480"/>
                <a:ext cx="741789" cy="5590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3357392" y="1259318"/>
                <a:ext cx="522207" cy="64353"/>
                <a:chOff x="3370502" y="2494280"/>
                <a:chExt cx="522207" cy="64353"/>
              </a:xfrm>
            </p:grpSpPr>
            <p:sp>
              <p:nvSpPr>
                <p:cNvPr id="34" name="Rounded Rectangle 33"/>
                <p:cNvSpPr/>
                <p:nvPr/>
              </p:nvSpPr>
              <p:spPr>
                <a:xfrm>
                  <a:off x="3483859" y="2494280"/>
                  <a:ext cx="408850" cy="643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3370502" y="2494280"/>
                  <a:ext cx="51086" cy="643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3360256" y="1607340"/>
                <a:ext cx="522207" cy="64353"/>
                <a:chOff x="3373366" y="2880398"/>
                <a:chExt cx="522207" cy="64353"/>
              </a:xfrm>
            </p:grpSpPr>
            <p:sp>
              <p:nvSpPr>
                <p:cNvPr id="32" name="Rounded Rectangle 31"/>
                <p:cNvSpPr/>
                <p:nvPr/>
              </p:nvSpPr>
              <p:spPr>
                <a:xfrm>
                  <a:off x="3486723" y="2880398"/>
                  <a:ext cx="408850" cy="643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3373366" y="2880398"/>
                  <a:ext cx="51086" cy="643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p:cNvSpPr/>
              <p:nvPr/>
            </p:nvSpPr>
            <p:spPr>
              <a:xfrm>
                <a:off x="3234064" y="1385222"/>
                <a:ext cx="741789" cy="1528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9" name="Group 28"/>
              <p:cNvGrpSpPr/>
              <p:nvPr/>
            </p:nvGrpSpPr>
            <p:grpSpPr>
              <a:xfrm>
                <a:off x="3360601" y="1433329"/>
                <a:ext cx="522207" cy="64353"/>
                <a:chOff x="3373711" y="2751692"/>
                <a:chExt cx="522207" cy="64353"/>
              </a:xfrm>
              <a:solidFill>
                <a:schemeClr val="bg1"/>
              </a:solidFill>
            </p:grpSpPr>
            <p:sp>
              <p:nvSpPr>
                <p:cNvPr id="30" name="Rounded Rectangle 29"/>
                <p:cNvSpPr/>
                <p:nvPr/>
              </p:nvSpPr>
              <p:spPr>
                <a:xfrm>
                  <a:off x="3487068" y="2751692"/>
                  <a:ext cx="408850" cy="6435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3373711" y="2751692"/>
                  <a:ext cx="51086" cy="6435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25732777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94075" y="309219"/>
            <a:ext cx="533400" cy="897082"/>
          </a:xfrm>
          <a:prstGeom prst="rect">
            <a:avLst/>
          </a:prstGeom>
        </p:spPr>
      </p:pic>
      <p:sp>
        <p:nvSpPr>
          <p:cNvPr id="11" name="TextBox 10"/>
          <p:cNvSpPr txBox="1"/>
          <p:nvPr/>
        </p:nvSpPr>
        <p:spPr>
          <a:xfrm>
            <a:off x="3581400" y="5495834"/>
            <a:ext cx="5526188" cy="800219"/>
          </a:xfrm>
          <a:prstGeom prst="rect">
            <a:avLst/>
          </a:prstGeom>
          <a:noFill/>
        </p:spPr>
        <p:txBody>
          <a:bodyPr wrap="square" rtlCol="0">
            <a:spAutoFit/>
          </a:bodyPr>
          <a:lstStyle/>
          <a:p>
            <a:r>
              <a:rPr lang="en-US" sz="2800" b="1" dirty="0">
                <a:solidFill>
                  <a:schemeClr val="accent6">
                    <a:lumMod val="75000"/>
                  </a:schemeClr>
                </a:solidFill>
              </a:rPr>
              <a:t>3</a:t>
            </a:r>
            <a:r>
              <a:rPr lang="en-US" sz="2800" b="1" dirty="0" smtClean="0">
                <a:solidFill>
                  <a:schemeClr val="accent6">
                    <a:lumMod val="75000"/>
                  </a:schemeClr>
                </a:solidFill>
              </a:rPr>
              <a:t>.</a:t>
            </a:r>
            <a:r>
              <a:rPr lang="en-US" dirty="0" smtClean="0">
                <a:solidFill>
                  <a:schemeClr val="accent6">
                    <a:lumMod val="75000"/>
                  </a:schemeClr>
                </a:solidFill>
              </a:rPr>
              <a:t> You should see                                                      appear on the Sync Lab Panel</a:t>
            </a:r>
          </a:p>
        </p:txBody>
      </p:sp>
      <p:sp>
        <p:nvSpPr>
          <p:cNvPr id="7" name="TextBox 6"/>
          <p:cNvSpPr txBox="1"/>
          <p:nvPr/>
        </p:nvSpPr>
        <p:spPr>
          <a:xfrm>
            <a:off x="466797" y="492178"/>
            <a:ext cx="5410200" cy="1077218"/>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Click the             button, it will bring out the Sync</a:t>
            </a:r>
          </a:p>
          <a:p>
            <a:endParaRPr lang="en-US" dirty="0" smtClean="0">
              <a:solidFill>
                <a:schemeClr val="accent6">
                  <a:lumMod val="75000"/>
                </a:schemeClr>
              </a:solidFill>
            </a:endParaRPr>
          </a:p>
          <a:p>
            <a:r>
              <a:rPr lang="en-US" dirty="0" smtClean="0">
                <a:solidFill>
                  <a:schemeClr val="accent6">
                    <a:lumMod val="75000"/>
                  </a:schemeClr>
                </a:solidFill>
              </a:rPr>
              <a:t>Lab Panel.</a:t>
            </a:r>
            <a:r>
              <a:rPr lang="en-US" dirty="0">
                <a:solidFill>
                  <a:schemeClr val="accent6">
                    <a:lumMod val="75000"/>
                  </a:schemeClr>
                </a:solidFill>
              </a:rPr>
              <a:t> </a:t>
            </a:r>
            <a:endParaRPr lang="en-US" dirty="0" smtClean="0">
              <a:solidFill>
                <a:schemeClr val="accent6">
                  <a:lumMod val="75000"/>
                </a:schemeClr>
              </a:solidFill>
            </a:endParaRPr>
          </a:p>
        </p:txBody>
      </p:sp>
      <p:pic>
        <p:nvPicPr>
          <p:cNvPr id="2" name="Picture 1"/>
          <p:cNvPicPr>
            <a:picLocks/>
          </p:cNvPicPr>
          <p:nvPr/>
        </p:nvPicPr>
        <p:blipFill rotWithShape="1">
          <a:blip r:embed="rId4" cstate="email">
            <a:extLst>
              <a:ext uri="{28A0092B-C50C-407E-A947-70E740481C1C}">
                <a14:useLocalDpi xmlns:a14="http://schemas.microsoft.com/office/drawing/2010/main"/>
              </a:ext>
            </a:extLst>
          </a:blip>
          <a:srcRect/>
          <a:stretch/>
        </p:blipFill>
        <p:spPr>
          <a:xfrm>
            <a:off x="5867400" y="304801"/>
            <a:ext cx="2914650" cy="1447800"/>
          </a:xfrm>
          <a:prstGeom prst="rect">
            <a:avLst/>
          </a:prstGeom>
          <a:effectLst>
            <a:outerShdw blurRad="63500" sx="102000" sy="102000" algn="ctr" rotWithShape="0">
              <a:prstClr val="black">
                <a:alpha val="40000"/>
              </a:prstClr>
            </a:outerShdw>
          </a:effectLst>
        </p:spPr>
      </p:pic>
      <p:sp>
        <p:nvSpPr>
          <p:cNvPr id="15" name="TextBox 14"/>
          <p:cNvSpPr txBox="1"/>
          <p:nvPr/>
        </p:nvSpPr>
        <p:spPr>
          <a:xfrm>
            <a:off x="3581400" y="1981200"/>
            <a:ext cx="5334000" cy="2739211"/>
          </a:xfrm>
          <a:prstGeom prst="rect">
            <a:avLst/>
          </a:prstGeom>
          <a:noFill/>
        </p:spPr>
        <p:txBody>
          <a:bodyPr wrap="square" rtlCol="0">
            <a:spAutoFit/>
          </a:bodyPr>
          <a:lstStyle/>
          <a:p>
            <a:r>
              <a:rPr lang="en-US" sz="2800" b="1" dirty="0">
                <a:solidFill>
                  <a:schemeClr val="accent6">
                    <a:lumMod val="75000"/>
                  </a:schemeClr>
                </a:solidFill>
              </a:rPr>
              <a:t>2</a:t>
            </a:r>
            <a:r>
              <a:rPr lang="en-US" sz="2800" b="1" dirty="0" smtClean="0">
                <a:solidFill>
                  <a:schemeClr val="accent6">
                    <a:lumMod val="75000"/>
                  </a:schemeClr>
                </a:solidFill>
              </a:rPr>
              <a:t>.</a:t>
            </a:r>
            <a:r>
              <a:rPr lang="en-US" dirty="0" smtClean="0">
                <a:solidFill>
                  <a:schemeClr val="accent6">
                    <a:lumMod val="75000"/>
                  </a:schemeClr>
                </a:solidFill>
              </a:rPr>
              <a:t> To copy </a:t>
            </a:r>
            <a:r>
              <a:rPr lang="en-US" dirty="0">
                <a:solidFill>
                  <a:schemeClr val="accent6">
                    <a:lumMod val="75000"/>
                  </a:schemeClr>
                </a:solidFill>
              </a:rPr>
              <a:t>the formats of a </a:t>
            </a:r>
            <a:r>
              <a:rPr lang="en-US" dirty="0" smtClean="0">
                <a:solidFill>
                  <a:schemeClr val="accent6">
                    <a:lumMod val="75000"/>
                  </a:schemeClr>
                </a:solidFill>
              </a:rPr>
              <a:t>shape,</a:t>
            </a:r>
            <a:endParaRPr lang="en-US" dirty="0">
              <a:solidFill>
                <a:schemeClr val="accent6">
                  <a:lumMod val="75000"/>
                </a:schemeClr>
              </a:solidFill>
            </a:endParaRPr>
          </a:p>
          <a:p>
            <a:r>
              <a:rPr lang="en-US" dirty="0" smtClean="0">
                <a:solidFill>
                  <a:schemeClr val="accent6">
                    <a:lumMod val="75000"/>
                  </a:schemeClr>
                </a:solidFill>
              </a:rPr>
              <a:t>select the shape below and click the            button. Select the following formats:</a:t>
            </a:r>
          </a:p>
          <a:p>
            <a:pPr marL="285750" indent="-285750">
              <a:buFont typeface="Arial" panose="020B0604020202020204" pitchFamily="34" charset="0"/>
              <a:buChar char="•"/>
            </a:pPr>
            <a:r>
              <a:rPr lang="en-US" dirty="0" smtClean="0">
                <a:solidFill>
                  <a:schemeClr val="accent6">
                    <a:lumMod val="75000"/>
                  </a:schemeClr>
                </a:solidFill>
              </a:rPr>
              <a:t>Fill Transparency</a:t>
            </a:r>
          </a:p>
          <a:p>
            <a:pPr marL="285750" indent="-285750">
              <a:buFont typeface="Arial" panose="020B0604020202020204" pitchFamily="34" charset="0"/>
              <a:buChar char="•"/>
            </a:pPr>
            <a:r>
              <a:rPr lang="en-US" dirty="0" smtClean="0">
                <a:solidFill>
                  <a:schemeClr val="accent6">
                    <a:lumMod val="75000"/>
                  </a:schemeClr>
                </a:solidFill>
              </a:rPr>
              <a:t>Line Width</a:t>
            </a:r>
          </a:p>
          <a:p>
            <a:pPr marL="285750" indent="-285750">
              <a:buFont typeface="Arial" panose="020B0604020202020204" pitchFamily="34" charset="0"/>
              <a:buChar char="•"/>
            </a:pPr>
            <a:r>
              <a:rPr lang="en-US" dirty="0" smtClean="0">
                <a:solidFill>
                  <a:schemeClr val="accent6">
                    <a:lumMod val="75000"/>
                  </a:schemeClr>
                </a:solidFill>
              </a:rPr>
              <a:t>Line Dash Type</a:t>
            </a:r>
          </a:p>
          <a:p>
            <a:pPr marL="285750" indent="-285750">
              <a:buFont typeface="Arial" panose="020B0604020202020204" pitchFamily="34" charset="0"/>
              <a:buChar char="•"/>
            </a:pPr>
            <a:endParaRPr lang="en-US" dirty="0" smtClean="0">
              <a:solidFill>
                <a:schemeClr val="accent6">
                  <a:lumMod val="75000"/>
                </a:schemeClr>
              </a:solidFill>
            </a:endParaRPr>
          </a:p>
          <a:p>
            <a:r>
              <a:rPr lang="en-US" dirty="0" smtClean="0">
                <a:solidFill>
                  <a:schemeClr val="accent6">
                    <a:lumMod val="75000"/>
                  </a:schemeClr>
                </a:solidFill>
              </a:rPr>
              <a:t>Rename the style from</a:t>
            </a:r>
          </a:p>
          <a:p>
            <a:r>
              <a:rPr lang="en-US" dirty="0" smtClean="0">
                <a:solidFill>
                  <a:schemeClr val="accent6">
                    <a:lumMod val="75000"/>
                  </a:schemeClr>
                </a:solidFill>
              </a:rPr>
              <a:t>“Oval 1” to “Circle Style” and click Ok.</a:t>
            </a:r>
            <a:endParaRPr lang="en-US" dirty="0">
              <a:solidFill>
                <a:schemeClr val="accent6">
                  <a:lumMod val="75000"/>
                </a:schemeClr>
              </a:solidFill>
            </a:endParaRPr>
          </a:p>
        </p:txBody>
      </p:sp>
      <p:pic>
        <p:nvPicPr>
          <p:cNvPr id="16" name="Picture 15"/>
          <p:cNvPicPr>
            <a:picLocks/>
          </p:cNvPicPr>
          <p:nvPr/>
        </p:nvPicPr>
        <p:blipFill rotWithShape="1">
          <a:blip r:embed="rId5" cstate="print">
            <a:extLst>
              <a:ext uri="{28A0092B-C50C-407E-A947-70E740481C1C}">
                <a14:useLocalDpi xmlns:a14="http://schemas.microsoft.com/office/drawing/2010/main"/>
              </a:ext>
            </a:extLst>
          </a:blip>
          <a:srcRect/>
          <a:stretch/>
        </p:blipFill>
        <p:spPr>
          <a:xfrm>
            <a:off x="7010400" y="2102689"/>
            <a:ext cx="609600" cy="762000"/>
          </a:xfrm>
          <a:prstGeom prst="rect">
            <a:avLst/>
          </a:prstGeom>
        </p:spPr>
      </p:pic>
      <p:pic>
        <p:nvPicPr>
          <p:cNvPr id="8" name="Picture 7"/>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04415" y="1731054"/>
            <a:ext cx="2728994" cy="4946904"/>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Oval 1"/>
          <p:cNvSpPr/>
          <p:nvPr/>
        </p:nvSpPr>
        <p:spPr>
          <a:xfrm>
            <a:off x="6400800" y="2940889"/>
            <a:ext cx="1371600" cy="1371600"/>
          </a:xfrm>
          <a:prstGeom prst="ellipse">
            <a:avLst/>
          </a:prstGeom>
          <a:solidFill>
            <a:schemeClr val="accent6">
              <a:alpha val="80000"/>
            </a:schemeClr>
          </a:solidFill>
          <a:ln w="57150" cap="flat" cmpd="sng" algn="ctr">
            <a:solidFill>
              <a:srgbClr val="000000"/>
            </a:solidFill>
            <a:prstDash val="sysDash"/>
            <a:round/>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solidFill>
                  <a:srgbClr val="000000"/>
                </a:solidFill>
                <a:latin typeface="Calibri" panose="020F0502020204030204" pitchFamily="34" charset="0"/>
              </a:rPr>
              <a:t>North America</a:t>
            </a:r>
          </a:p>
          <a:p>
            <a:pPr algn="ctr"/>
            <a:r>
              <a:rPr lang="en-US" dirty="0" smtClean="0">
                <a:solidFill>
                  <a:srgbClr val="000000"/>
                </a:solidFill>
                <a:latin typeface="Calibri" panose="020F0502020204030204" pitchFamily="34" charset="0"/>
              </a:rPr>
              <a:t>4.8%</a:t>
            </a:r>
            <a:endParaRPr lang="en-US" dirty="0">
              <a:solidFill>
                <a:srgbClr val="000000"/>
              </a:solidFill>
              <a:latin typeface="Calibri" panose="020F0502020204030204" pitchFamily="34" charset="0"/>
            </a:endParaRPr>
          </a:p>
        </p:txBody>
      </p:sp>
      <p:pic>
        <p:nvPicPr>
          <p:cNvPr id="6" name="Picture 5"/>
          <p:cNvPicPr>
            <a:picLocks noChangeAspect="1"/>
          </p:cNvPicPr>
          <p:nvPr/>
        </p:nvPicPr>
        <p:blipFill>
          <a:blip r:embed="rId7"/>
          <a:stretch>
            <a:fillRect/>
          </a:stretch>
        </p:blipFill>
        <p:spPr>
          <a:xfrm>
            <a:off x="5486400" y="5468075"/>
            <a:ext cx="2676525" cy="495300"/>
          </a:xfrm>
          <a:prstGeom prst="rect">
            <a:avLst/>
          </a:prstGeom>
        </p:spPr>
      </p:pic>
    </p:spTree>
    <p:extLst>
      <p:ext uri="{BB962C8B-B14F-4D97-AF65-F5344CB8AC3E}">
        <p14:creationId xmlns:p14="http://schemas.microsoft.com/office/powerpoint/2010/main" val="37336763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result for blank world map pn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r="303"/>
          <a:stretch/>
        </p:blipFill>
        <p:spPr bwMode="auto">
          <a:xfrm>
            <a:off x="307694" y="2388070"/>
            <a:ext cx="8379106" cy="388949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5325126" y="2235670"/>
            <a:ext cx="2926080" cy="2926080"/>
          </a:xfrm>
          <a:prstGeom prst="ellipse">
            <a:avLst/>
          </a:prstGeom>
          <a:solidFill>
            <a:schemeClr val="accent1"/>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Asia</a:t>
            </a:r>
          </a:p>
          <a:p>
            <a:pPr algn="ctr"/>
            <a:r>
              <a:rPr lang="en-US" dirty="0"/>
              <a:t>5</a:t>
            </a:r>
            <a:r>
              <a:rPr lang="en-US" dirty="0" smtClean="0"/>
              <a:t>9.6%</a:t>
            </a:r>
            <a:endParaRPr lang="en-US" dirty="0"/>
          </a:p>
        </p:txBody>
      </p:sp>
      <p:sp>
        <p:nvSpPr>
          <p:cNvPr id="6" name="Oval 5"/>
          <p:cNvSpPr/>
          <p:nvPr/>
        </p:nvSpPr>
        <p:spPr>
          <a:xfrm>
            <a:off x="3450606" y="3939313"/>
            <a:ext cx="2194560" cy="2194560"/>
          </a:xfrm>
          <a:prstGeom prst="ellipse">
            <a:avLst/>
          </a:prstGeom>
          <a:solidFill>
            <a:schemeClr val="accent4"/>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Africa</a:t>
            </a:r>
          </a:p>
          <a:p>
            <a:pPr algn="ctr"/>
            <a:r>
              <a:rPr lang="en-US" dirty="0" smtClean="0"/>
              <a:t>16.6%</a:t>
            </a:r>
            <a:endParaRPr lang="en-US" dirty="0"/>
          </a:p>
        </p:txBody>
      </p:sp>
      <p:sp>
        <p:nvSpPr>
          <p:cNvPr id="8" name="Oval 7"/>
          <p:cNvSpPr/>
          <p:nvPr/>
        </p:nvSpPr>
        <p:spPr>
          <a:xfrm>
            <a:off x="757967" y="2641608"/>
            <a:ext cx="1371600" cy="1371600"/>
          </a:xfrm>
          <a:prstGeom prst="ellipse">
            <a:avLst/>
          </a:prstGeom>
          <a:solidFill>
            <a:schemeClr val="accent6"/>
          </a:solidFill>
          <a:ln w="25400" cap="flat" cmpd="sng" algn="ctr">
            <a:solidFill>
              <a:srgbClr val="000000"/>
            </a:solidFill>
            <a:prstDash val="solid"/>
            <a:round/>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solidFill>
                  <a:srgbClr val="000000"/>
                </a:solidFill>
                <a:latin typeface="Calibri"/>
              </a:rPr>
              <a:t>North America</a:t>
            </a:r>
          </a:p>
          <a:p>
            <a:pPr algn="ctr"/>
            <a:r>
              <a:rPr lang="en-US" dirty="0" smtClean="0">
                <a:solidFill>
                  <a:srgbClr val="000000"/>
                </a:solidFill>
                <a:latin typeface="Calibri"/>
              </a:rPr>
              <a:t>4.8%</a:t>
            </a:r>
            <a:endParaRPr lang="en-US" dirty="0">
              <a:solidFill>
                <a:srgbClr val="000000"/>
              </a:solidFill>
              <a:latin typeface="Calibri"/>
            </a:endParaRPr>
          </a:p>
        </p:txBody>
      </p:sp>
      <p:sp>
        <p:nvSpPr>
          <p:cNvPr id="9" name="Oval 8"/>
          <p:cNvSpPr/>
          <p:nvPr/>
        </p:nvSpPr>
        <p:spPr>
          <a:xfrm>
            <a:off x="1367567" y="4487953"/>
            <a:ext cx="1645920" cy="1645920"/>
          </a:xfrm>
          <a:prstGeom prst="ellipse">
            <a:avLst/>
          </a:prstGeom>
          <a:solidFill>
            <a:schemeClr val="accent3"/>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smtClean="0"/>
              <a:t>South America</a:t>
            </a:r>
          </a:p>
          <a:p>
            <a:pPr algn="ctr"/>
            <a:r>
              <a:rPr lang="en-US" dirty="0" smtClean="0"/>
              <a:t>8.6%</a:t>
            </a:r>
            <a:endParaRPr lang="en-US" dirty="0"/>
          </a:p>
        </p:txBody>
      </p:sp>
      <p:sp>
        <p:nvSpPr>
          <p:cNvPr id="11" name="TextBox 10"/>
          <p:cNvSpPr txBox="1"/>
          <p:nvPr/>
        </p:nvSpPr>
        <p:spPr>
          <a:xfrm>
            <a:off x="250392" y="492237"/>
            <a:ext cx="8512608" cy="1077218"/>
          </a:xfrm>
          <a:prstGeom prst="rect">
            <a:avLst/>
          </a:prstGeom>
          <a:noFill/>
        </p:spPr>
        <p:txBody>
          <a:bodyPr wrap="square" rtlCol="0">
            <a:spAutoFit/>
          </a:bodyPr>
          <a:lstStyle/>
          <a:p>
            <a:r>
              <a:rPr lang="en-US" sz="2800" b="1" dirty="0" smtClean="0">
                <a:solidFill>
                  <a:schemeClr val="accent6">
                    <a:lumMod val="75000"/>
                  </a:schemeClr>
                </a:solidFill>
              </a:rPr>
              <a:t>4.</a:t>
            </a:r>
            <a:r>
              <a:rPr lang="en-US" dirty="0" smtClean="0">
                <a:solidFill>
                  <a:schemeClr val="accent6">
                    <a:lumMod val="75000"/>
                  </a:schemeClr>
                </a:solidFill>
              </a:rPr>
              <a:t> Now we are ready to apply the copied formats on some objects. Select all the circles on the map and click the       button. All the circles should have the format elements we copied in the previous step.</a:t>
            </a:r>
          </a:p>
        </p:txBody>
      </p:sp>
      <p:pic>
        <p:nvPicPr>
          <p:cNvPr id="12" name="Picture 5"/>
          <p:cNvPicPr>
            <a:picLocks noChangeAspect="1"/>
          </p:cNvPicPr>
          <p:nvPr/>
        </p:nvPicPr>
        <p:blipFill rotWithShape="1">
          <a:blip r:embed="rId3" cstate="email">
            <a:extLst>
              <a:ext uri="{28A0092B-C50C-407E-A947-70E740481C1C}">
                <a14:useLocalDpi xmlns:a14="http://schemas.microsoft.com/office/drawing/2010/main"/>
              </a:ext>
            </a:extLst>
          </a:blip>
          <a:srcRect b="22929"/>
          <a:stretch/>
        </p:blipFill>
        <p:spPr>
          <a:xfrm>
            <a:off x="2655081" y="954932"/>
            <a:ext cx="306756" cy="312553"/>
          </a:xfrm>
          <a:prstGeom prst="rect">
            <a:avLst/>
          </a:prstGeom>
        </p:spPr>
      </p:pic>
      <p:pic>
        <p:nvPicPr>
          <p:cNvPr id="10" name="Picture 5"/>
          <p:cNvPicPr>
            <a:picLocks noChangeAspect="1"/>
          </p:cNvPicPr>
          <p:nvPr/>
        </p:nvPicPr>
        <p:blipFill rotWithShape="1">
          <a:blip r:embed="rId4"/>
          <a:srcRect r="2009"/>
          <a:stretch/>
        </p:blipFill>
        <p:spPr>
          <a:xfrm>
            <a:off x="3168433" y="1409700"/>
            <a:ext cx="2622767" cy="495300"/>
          </a:xfrm>
          <a:prstGeom prst="rect">
            <a:avLst/>
          </a:prstGeom>
          <a:effectLst>
            <a:outerShdw blurRad="63500" sx="102000" sy="102000" algn="ctr" rotWithShape="0">
              <a:prstClr val="black">
                <a:alpha val="40000"/>
              </a:prstClr>
            </a:outerShdw>
          </a:effectLst>
        </p:spPr>
      </p:pic>
      <p:sp>
        <p:nvSpPr>
          <p:cNvPr id="2" name="Flowchart: Connector 1"/>
          <p:cNvSpPr/>
          <p:nvPr/>
        </p:nvSpPr>
        <p:spPr>
          <a:xfrm>
            <a:off x="4936959" y="1466850"/>
            <a:ext cx="381000" cy="381000"/>
          </a:xfrm>
          <a:prstGeom prst="flowChartConnector">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p:cNvSpPr/>
          <p:nvPr/>
        </p:nvSpPr>
        <p:spPr>
          <a:xfrm>
            <a:off x="250392" y="6412468"/>
            <a:ext cx="8665008" cy="369332"/>
          </a:xfrm>
          <a:prstGeom prst="rect">
            <a:avLst/>
          </a:prstGeom>
        </p:spPr>
        <p:txBody>
          <a:bodyPr wrap="square">
            <a:spAutoFit/>
          </a:bodyPr>
          <a:lstStyle/>
          <a:p>
            <a:r>
              <a:rPr lang="en-US" dirty="0" smtClean="0">
                <a:solidFill>
                  <a:schemeClr val="accent6">
                    <a:lumMod val="75000"/>
                  </a:schemeClr>
                </a:solidFill>
              </a:rPr>
              <a:t>To learn more about Sync Lab, refer to the Sync Lab documentation on our website.</a:t>
            </a:r>
            <a:endParaRPr lang="en-SG" dirty="0"/>
          </a:p>
        </p:txBody>
      </p:sp>
    </p:spTree>
    <p:extLst>
      <p:ext uri="{BB962C8B-B14F-4D97-AF65-F5344CB8AC3E}">
        <p14:creationId xmlns:p14="http://schemas.microsoft.com/office/powerpoint/2010/main" val="25364954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336951" y="2818893"/>
            <a:ext cx="838200" cy="838200"/>
            <a:chOff x="799611" y="940741"/>
            <a:chExt cx="838200" cy="838200"/>
          </a:xfrm>
        </p:grpSpPr>
        <p:grpSp>
          <p:nvGrpSpPr>
            <p:cNvPr id="12" name="Group 11"/>
            <p:cNvGrpSpPr/>
            <p:nvPr/>
          </p:nvGrpSpPr>
          <p:grpSpPr>
            <a:xfrm>
              <a:off x="799611" y="940741"/>
              <a:ext cx="838200" cy="838200"/>
              <a:chOff x="1002575" y="1231726"/>
              <a:chExt cx="838200" cy="838200"/>
            </a:xfrm>
          </p:grpSpPr>
          <p:sp>
            <p:nvSpPr>
              <p:cNvPr id="28" name="Rectangle 27"/>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Rectangle 4"/>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967295" y="1104981"/>
              <a:ext cx="512764" cy="508708"/>
              <a:chOff x="2530422" y="1554885"/>
              <a:chExt cx="1030967" cy="1022813"/>
            </a:xfrm>
          </p:grpSpPr>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1289" y="1776170"/>
                <a:ext cx="578811" cy="578811"/>
              </a:xfrm>
              <a:prstGeom prst="rect">
                <a:avLst/>
              </a:prstGeom>
            </p:spPr>
          </p:pic>
          <p:grpSp>
            <p:nvGrpSpPr>
              <p:cNvPr id="16" name="Group 19"/>
              <p:cNvGrpSpPr/>
              <p:nvPr/>
            </p:nvGrpSpPr>
            <p:grpSpPr>
              <a:xfrm rot="10800000">
                <a:off x="2530422" y="1554885"/>
                <a:ext cx="809677" cy="806483"/>
                <a:chOff x="1429022" y="1677198"/>
                <a:chExt cx="243913" cy="242951"/>
              </a:xfrm>
            </p:grpSpPr>
            <p:cxnSp>
              <p:nvCxnSpPr>
                <p:cNvPr id="26" name="Straight Connector 25"/>
                <p:cNvCxnSpPr/>
                <p:nvPr/>
              </p:nvCxnSpPr>
              <p:spPr>
                <a:xfrm>
                  <a:off x="1431907" y="1677198"/>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a:off x="1308508" y="1799635"/>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23" name="Group 19"/>
              <p:cNvGrpSpPr/>
              <p:nvPr/>
            </p:nvGrpSpPr>
            <p:grpSpPr>
              <a:xfrm>
                <a:off x="2761289" y="1777598"/>
                <a:ext cx="800100" cy="800100"/>
                <a:chOff x="1429022" y="1679121"/>
                <a:chExt cx="241028" cy="241028"/>
              </a:xfrm>
            </p:grpSpPr>
            <p:cxnSp>
              <p:nvCxnSpPr>
                <p:cNvPr id="24" name="Straight Connector 23"/>
                <p:cNvCxnSpPr/>
                <p:nvPr/>
              </p:nvCxnSpPr>
              <p:spPr>
                <a:xfrm>
                  <a:off x="1429022" y="1679121"/>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a:off x="1308508" y="1799635"/>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grpSp>
        </p:grpSp>
      </p:grpSp>
      <p:sp>
        <p:nvSpPr>
          <p:cNvPr id="4" name="[TextBox 3]"/>
          <p:cNvSpPr txBox="1"/>
          <p:nvPr/>
        </p:nvSpPr>
        <p:spPr>
          <a:xfrm>
            <a:off x="3206527" y="3119165"/>
            <a:ext cx="5928508" cy="369332"/>
          </a:xfrm>
          <a:prstGeom prst="rect">
            <a:avLst/>
          </a:prstGeom>
          <a:noFill/>
        </p:spPr>
        <p:txBody>
          <a:bodyPr wrap="square" rtlCol="0">
            <a:spAutoFit/>
          </a:bodyPr>
          <a:lstStyle/>
          <a:p>
            <a:r>
              <a:rPr lang="en-US" dirty="0">
                <a:solidFill>
                  <a:schemeClr val="accent6">
                    <a:lumMod val="75000"/>
                  </a:schemeClr>
                </a:solidFill>
              </a:rPr>
              <a:t>Next, let’s try using </a:t>
            </a:r>
            <a:r>
              <a:rPr lang="en-US" b="1" dirty="0">
                <a:solidFill>
                  <a:schemeClr val="accent6">
                    <a:lumMod val="75000"/>
                  </a:schemeClr>
                </a:solidFill>
              </a:rPr>
              <a:t>Crop Lab</a:t>
            </a:r>
            <a:endParaRPr lang="en-SG" dirty="0">
              <a:solidFill>
                <a:schemeClr val="accent6">
                  <a:lumMod val="75000"/>
                </a:schemeClr>
              </a:solidFill>
            </a:endParaRPr>
          </a:p>
        </p:txBody>
      </p:sp>
    </p:spTree>
    <p:extLst>
      <p:ext uri="{BB962C8B-B14F-4D97-AF65-F5344CB8AC3E}">
        <p14:creationId xmlns:p14="http://schemas.microsoft.com/office/powerpoint/2010/main" val="15413993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shape below, click              and choose </a:t>
            </a:r>
            <a:r>
              <a:rPr lang="en-US" dirty="0">
                <a:solidFill>
                  <a:srgbClr val="0070C0"/>
                </a:solidFill>
                <a:latin typeface="Consolas" panose="020B0609020204030204" pitchFamily="49" charset="0"/>
                <a:cs typeface="Consolas" panose="020B0609020204030204" pitchFamily="49" charset="0"/>
              </a:rPr>
              <a:t>Crop To Shape</a:t>
            </a:r>
            <a:r>
              <a:rPr lang="en-US" dirty="0">
                <a:solidFill>
                  <a:schemeClr val="accent6">
                    <a:lumMod val="75000"/>
                  </a:schemeClr>
                </a:solidFill>
              </a:rPr>
              <a:t> option. </a:t>
            </a:r>
            <a:br>
              <a:rPr lang="en-US" dirty="0">
                <a:solidFill>
                  <a:schemeClr val="accent6">
                    <a:lumMod val="75000"/>
                  </a:schemeClr>
                </a:solidFill>
              </a:rPr>
            </a:br>
            <a:r>
              <a:rPr lang="en-US" dirty="0">
                <a:solidFill>
                  <a:schemeClr val="accent6">
                    <a:lumMod val="75000"/>
                  </a:schemeClr>
                </a:solidFill>
              </a:rPr>
              <a:t>  </a:t>
            </a:r>
            <a:br>
              <a:rPr lang="en-US" dirty="0">
                <a:solidFill>
                  <a:schemeClr val="accent6">
                    <a:lumMod val="75000"/>
                  </a:schemeClr>
                </a:solidFill>
              </a:rPr>
            </a:br>
            <a:r>
              <a:rPr lang="en-US" dirty="0">
                <a:solidFill>
                  <a:schemeClr val="accent6">
                    <a:lumMod val="75000"/>
                  </a:schemeClr>
                </a:solidFill>
              </a:rPr>
              <a:t/>
            </a:r>
            <a:br>
              <a:rPr lang="en-US" dirty="0">
                <a:solidFill>
                  <a:schemeClr val="accent6">
                    <a:lumMod val="75000"/>
                  </a:schemeClr>
                </a:solidFill>
              </a:rPr>
            </a:br>
            <a:endParaRPr lang="en-SG" dirty="0">
              <a:solidFill>
                <a:schemeClr val="accent6">
                  <a:lumMod val="75000"/>
                </a:schemeClr>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4198083" y="351383"/>
            <a:ext cx="463149" cy="834887"/>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30826" y="1578506"/>
            <a:ext cx="6489384" cy="3650279"/>
          </a:xfrm>
          <a:prstGeom prst="rect">
            <a:avLst/>
          </a:prstGeom>
        </p:spPr>
      </p:pic>
      <p:sp>
        <p:nvSpPr>
          <p:cNvPr id="8" name="Star: 5 Points 7"/>
          <p:cNvSpPr/>
          <p:nvPr/>
        </p:nvSpPr>
        <p:spPr>
          <a:xfrm>
            <a:off x="2798952" y="1675254"/>
            <a:ext cx="3588246" cy="344542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5"/>
          <p:cNvSpPr/>
          <p:nvPr/>
        </p:nvSpPr>
        <p:spPr>
          <a:xfrm>
            <a:off x="761053" y="5003641"/>
            <a:ext cx="505476" cy="471400"/>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p:cNvSpPr txBox="1"/>
          <p:nvPr/>
        </p:nvSpPr>
        <p:spPr>
          <a:xfrm>
            <a:off x="533401" y="5412567"/>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Delete this picture, and </a:t>
            </a:r>
            <a:r>
              <a:rPr lang="en-US" i="1" dirty="0">
                <a:solidFill>
                  <a:schemeClr val="accent6">
                    <a:lumMod val="75000"/>
                  </a:schemeClr>
                </a:solidFill>
              </a:rPr>
              <a:t>you are now left with a star cropped out from the picture!</a:t>
            </a:r>
            <a:endParaRPr lang="en-SG" i="1" dirty="0">
              <a:solidFill>
                <a:schemeClr val="accent6">
                  <a:lumMod val="75000"/>
                </a:schemeClr>
              </a:solidFill>
            </a:endParaRPr>
          </a:p>
        </p:txBody>
      </p:sp>
    </p:spTree>
    <p:extLst>
      <p:ext uri="{BB962C8B-B14F-4D97-AF65-F5344CB8AC3E}">
        <p14:creationId xmlns:p14="http://schemas.microsoft.com/office/powerpoint/2010/main" val="27996606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1647877"/>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and choose </a:t>
            </a:r>
            <a:r>
              <a:rPr lang="en-US" dirty="0">
                <a:solidFill>
                  <a:srgbClr val="0070C0"/>
                </a:solidFill>
                <a:latin typeface="Consolas" panose="020B0609020204030204" pitchFamily="49" charset="0"/>
                <a:cs typeface="Consolas" panose="020B0609020204030204" pitchFamily="49" charset="0"/>
              </a:rPr>
              <a:t>Crop To Slide</a:t>
            </a:r>
            <a:r>
              <a:rPr lang="en-US" dirty="0">
                <a:solidFill>
                  <a:schemeClr val="accent6">
                    <a:lumMod val="75000"/>
                  </a:schemeClr>
                </a:solidFill>
              </a:rPr>
              <a:t> option. </a:t>
            </a:r>
            <a:endParaRPr lang="en-SG" dirty="0">
              <a:solidFill>
                <a:schemeClr val="accent6">
                  <a:lumMod val="75000"/>
                </a:schemeClr>
              </a:solidFill>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3857313" y="1492043"/>
            <a:ext cx="463149" cy="834887"/>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4" name="Picture 3"/>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0" y="2605948"/>
            <a:ext cx="11586333" cy="3258857"/>
          </a:xfrm>
          <a:prstGeom prst="rect">
            <a:avLst/>
          </a:prstGeom>
        </p:spPr>
      </p:pic>
      <p:sp>
        <p:nvSpPr>
          <p:cNvPr id="11" name="Rectangle 10"/>
          <p:cNvSpPr/>
          <p:nvPr/>
        </p:nvSpPr>
        <p:spPr>
          <a:xfrm>
            <a:off x="616638" y="6093160"/>
            <a:ext cx="7917761" cy="369332"/>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Your picture can be uncropped using PowerPoint’s Crop feature.</a:t>
            </a:r>
            <a:endParaRPr lang="en-SG" dirty="0">
              <a:solidFill>
                <a:schemeClr val="accent6">
                  <a:lumMod val="75000"/>
                </a:schemeClr>
              </a:solidFill>
            </a:endParaRPr>
          </a:p>
        </p:txBody>
      </p:sp>
      <p:sp>
        <p:nvSpPr>
          <p:cNvPr id="12" name="Rectangle 11"/>
          <p:cNvSpPr/>
          <p:nvPr/>
        </p:nvSpPr>
        <p:spPr>
          <a:xfrm>
            <a:off x="533400" y="458477"/>
            <a:ext cx="7917761" cy="646331"/>
          </a:xfrm>
          <a:prstGeom prst="rect">
            <a:avLst/>
          </a:prstGeom>
        </p:spPr>
        <p:txBody>
          <a:bodyPr wrap="square">
            <a:spAutoFit/>
          </a:bodyPr>
          <a:lstStyle/>
          <a:p>
            <a:r>
              <a:rPr lang="en-US" i="1" dirty="0">
                <a:solidFill>
                  <a:schemeClr val="accent6">
                    <a:lumMod val="75000"/>
                  </a:schemeClr>
                </a:solidFill>
              </a:rPr>
              <a:t>This slide has shifted to the left because of a very large picture. Since the excess area outside of the slide is not shown during your slide show, let’s remove it!</a:t>
            </a:r>
            <a:endParaRPr lang="en-SG" i="1" dirty="0">
              <a:solidFill>
                <a:schemeClr val="accent6">
                  <a:lumMod val="75000"/>
                </a:schemeClr>
              </a:solidFill>
            </a:endParaRPr>
          </a:p>
        </p:txBody>
      </p:sp>
    </p:spTree>
    <p:extLst>
      <p:ext uri="{BB962C8B-B14F-4D97-AF65-F5344CB8AC3E}">
        <p14:creationId xmlns:p14="http://schemas.microsoft.com/office/powerpoint/2010/main" val="1500838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1573662"/>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and choose </a:t>
            </a:r>
            <a:r>
              <a:rPr lang="en-US" dirty="0">
                <a:solidFill>
                  <a:srgbClr val="0070C0"/>
                </a:solidFill>
                <a:latin typeface="Consolas" panose="020B0609020204030204" pitchFamily="49" charset="0"/>
                <a:cs typeface="Consolas" panose="020B0609020204030204" pitchFamily="49" charset="0"/>
              </a:rPr>
              <a:t>Crop Out Padding </a:t>
            </a:r>
            <a:r>
              <a:rPr lang="en-US" dirty="0">
                <a:solidFill>
                  <a:schemeClr val="accent6">
                    <a:lumMod val="75000"/>
                  </a:schemeClr>
                </a:solidFill>
                <a:latin typeface="Consolas" panose="020B0609020204030204" pitchFamily="49" charset="0"/>
                <a:cs typeface="Consolas" panose="020B0609020204030204" pitchFamily="49" charset="0"/>
              </a:rPr>
              <a:t>option.</a:t>
            </a:r>
            <a:r>
              <a:rPr lang="en-US" dirty="0">
                <a:solidFill>
                  <a:schemeClr val="accent6">
                    <a:lumMod val="75000"/>
                  </a:schemeClr>
                </a:solidFill>
              </a:rPr>
              <a:t> </a:t>
            </a:r>
            <a:endParaRPr lang="en-SG" dirty="0">
              <a:solidFill>
                <a:schemeClr val="accent6">
                  <a:lumMod val="75000"/>
                </a:schemeClr>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3845954" y="1445727"/>
            <a:ext cx="463149" cy="834887"/>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11"/>
          <p:cNvSpPr/>
          <p:nvPr/>
        </p:nvSpPr>
        <p:spPr>
          <a:xfrm>
            <a:off x="533400" y="458477"/>
            <a:ext cx="7917761" cy="646331"/>
          </a:xfrm>
          <a:prstGeom prst="rect">
            <a:avLst/>
          </a:prstGeom>
        </p:spPr>
        <p:txBody>
          <a:bodyPr wrap="square">
            <a:spAutoFit/>
          </a:bodyPr>
          <a:lstStyle/>
          <a:p>
            <a:r>
              <a:rPr lang="en-US" i="1" dirty="0">
                <a:solidFill>
                  <a:schemeClr val="accent6">
                    <a:lumMod val="75000"/>
                  </a:schemeClr>
                </a:solidFill>
              </a:rPr>
              <a:t>This slide has a picture with transparent background, but the transparent area is too large and making it hard to select other objects on the slide. Let’s remove it!</a:t>
            </a:r>
            <a:endParaRPr lang="en-SG" i="1" dirty="0">
              <a:solidFill>
                <a:schemeClr val="accent6">
                  <a:lumMod val="75000"/>
                </a:schemeClr>
              </a:solidFill>
            </a:endParaRPr>
          </a:p>
        </p:txBody>
      </p:sp>
      <p:pic>
        <p:nvPicPr>
          <p:cNvPr id="18" name="Pictur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15798" y="741865"/>
            <a:ext cx="11666083" cy="7777390"/>
          </a:xfrm>
          <a:prstGeom prst="rect">
            <a:avLst/>
          </a:prstGeom>
        </p:spPr>
      </p:pic>
    </p:spTree>
    <p:extLst>
      <p:ext uri="{BB962C8B-B14F-4D97-AF65-F5344CB8AC3E}">
        <p14:creationId xmlns:p14="http://schemas.microsoft.com/office/powerpoint/2010/main" val="335268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336951" y="2817458"/>
            <a:ext cx="838200" cy="839346"/>
            <a:chOff x="4180111" y="1375544"/>
            <a:chExt cx="549071" cy="549822"/>
          </a:xfrm>
        </p:grpSpPr>
        <p:grpSp>
          <p:nvGrpSpPr>
            <p:cNvPr id="17" name="Group 16"/>
            <p:cNvGrpSpPr/>
            <p:nvPr/>
          </p:nvGrpSpPr>
          <p:grpSpPr>
            <a:xfrm>
              <a:off x="4235574" y="1385216"/>
              <a:ext cx="446467" cy="521728"/>
              <a:chOff x="4821567" y="919204"/>
              <a:chExt cx="446467" cy="521728"/>
            </a:xfrm>
          </p:grpSpPr>
          <p:sp>
            <p:nvSpPr>
              <p:cNvPr id="19" name="Rectangle 18"/>
              <p:cNvSpPr/>
              <p:nvPr/>
            </p:nvSpPr>
            <p:spPr>
              <a:xfrm>
                <a:off x="4821567" y="971454"/>
                <a:ext cx="343904" cy="406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Folded Corner 19"/>
              <p:cNvSpPr/>
              <p:nvPr/>
            </p:nvSpPr>
            <p:spPr>
              <a:xfrm rot="10800000" flipH="1">
                <a:off x="4990894" y="1102754"/>
                <a:ext cx="277140" cy="338178"/>
              </a:xfrm>
              <a:prstGeom prst="foldedCorner">
                <a:avLst>
                  <a:gd name="adj" fmla="val 44103"/>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27"/>
              <p:cNvSpPr/>
              <p:nvPr/>
            </p:nvSpPr>
            <p:spPr>
              <a:xfrm rot="10800000">
                <a:off x="4879960" y="919204"/>
                <a:ext cx="234247" cy="101171"/>
              </a:xfrm>
              <a:custGeom>
                <a:avLst/>
                <a:gdLst/>
                <a:ahLst/>
                <a:cxnLst/>
                <a:rect l="l" t="t" r="r" b="b"/>
                <a:pathLst>
                  <a:path w="286327" h="1000124">
                    <a:moveTo>
                      <a:pt x="2115" y="0"/>
                    </a:moveTo>
                    <a:lnTo>
                      <a:pt x="284212" y="0"/>
                    </a:lnTo>
                    <a:cubicBezTo>
                      <a:pt x="286188" y="3367"/>
                      <a:pt x="286327" y="6905"/>
                      <a:pt x="286327" y="10476"/>
                    </a:cubicBezTo>
                    <a:lnTo>
                      <a:pt x="286327" y="712825"/>
                    </a:lnTo>
                    <a:cubicBezTo>
                      <a:pt x="286327" y="772047"/>
                      <a:pt x="247915" y="822299"/>
                      <a:pt x="194109" y="838409"/>
                    </a:cubicBezTo>
                    <a:cubicBezTo>
                      <a:pt x="194108" y="875332"/>
                      <a:pt x="194108" y="912256"/>
                      <a:pt x="194108" y="949179"/>
                    </a:cubicBezTo>
                    <a:cubicBezTo>
                      <a:pt x="194108" y="977315"/>
                      <a:pt x="171299" y="1000124"/>
                      <a:pt x="143163" y="1000124"/>
                    </a:cubicBezTo>
                    <a:lnTo>
                      <a:pt x="143164" y="1000123"/>
                    </a:lnTo>
                    <a:cubicBezTo>
                      <a:pt x="115028" y="1000123"/>
                      <a:pt x="92219" y="977314"/>
                      <a:pt x="92219" y="949178"/>
                    </a:cubicBezTo>
                    <a:lnTo>
                      <a:pt x="92219" y="838409"/>
                    </a:lnTo>
                    <a:cubicBezTo>
                      <a:pt x="38413" y="822299"/>
                      <a:pt x="0" y="772048"/>
                      <a:pt x="0" y="712825"/>
                    </a:cubicBezTo>
                    <a:lnTo>
                      <a:pt x="0" y="10476"/>
                    </a:lnTo>
                    <a:close/>
                  </a:path>
                </a:pathLst>
              </a:cu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8" name="Rectangle 17"/>
            <p:cNvSpPr/>
            <p:nvPr/>
          </p:nvSpPr>
          <p:spPr>
            <a:xfrm rot="10800000">
              <a:off x="4180111" y="1375544"/>
              <a:ext cx="549071" cy="549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b="1"/>
            </a:p>
          </p:txBody>
        </p:sp>
      </p:grpSp>
      <p:sp>
        <p:nvSpPr>
          <p:cNvPr id="4" name="[TextBox 3]"/>
          <p:cNvSpPr txBox="1"/>
          <p:nvPr/>
        </p:nvSpPr>
        <p:spPr>
          <a:xfrm>
            <a:off x="3206527" y="3119165"/>
            <a:ext cx="5928508" cy="369332"/>
          </a:xfrm>
          <a:prstGeom prst="rect">
            <a:avLst/>
          </a:prstGeom>
          <a:noFill/>
        </p:spPr>
        <p:txBody>
          <a:bodyPr wrap="square" rtlCol="0">
            <a:spAutoFit/>
          </a:bodyPr>
          <a:lstStyle/>
          <a:p>
            <a:r>
              <a:rPr lang="en-US" dirty="0">
                <a:solidFill>
                  <a:schemeClr val="accent6">
                    <a:lumMod val="75000"/>
                  </a:schemeClr>
                </a:solidFill>
              </a:rPr>
              <a:t>Next, let’s try using </a:t>
            </a:r>
            <a:r>
              <a:rPr lang="en-US" b="1" dirty="0">
                <a:solidFill>
                  <a:schemeClr val="accent6">
                    <a:lumMod val="75000"/>
                  </a:schemeClr>
                </a:solidFill>
              </a:rPr>
              <a:t>Paste Lab</a:t>
            </a:r>
            <a:endParaRPr lang="en-SG" dirty="0">
              <a:solidFill>
                <a:schemeClr val="accent6">
                  <a:lumMod val="75000"/>
                </a:schemeClr>
              </a:solidFill>
            </a:endParaRPr>
          </a:p>
        </p:txBody>
      </p:sp>
    </p:spTree>
    <p:extLst>
      <p:ext uri="{BB962C8B-B14F-4D97-AF65-F5344CB8AC3E}">
        <p14:creationId xmlns:p14="http://schemas.microsoft.com/office/powerpoint/2010/main" val="546525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8" name="Group 6147"/>
          <p:cNvGrpSpPr/>
          <p:nvPr/>
        </p:nvGrpSpPr>
        <p:grpSpPr>
          <a:xfrm>
            <a:off x="378155" y="4311228"/>
            <a:ext cx="5260603" cy="2082019"/>
            <a:chOff x="1627645" y="4314415"/>
            <a:chExt cx="5260603" cy="2082019"/>
          </a:xfrm>
        </p:grpSpPr>
        <p:sp>
          <p:nvSpPr>
            <p:cNvPr id="6147" name="Rectangle 6146"/>
            <p:cNvSpPr/>
            <p:nvPr/>
          </p:nvSpPr>
          <p:spPr>
            <a:xfrm>
              <a:off x="1887184" y="4314415"/>
              <a:ext cx="5001064" cy="2082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8220988">
              <a:off x="1627645" y="4782776"/>
              <a:ext cx="2434604" cy="799017"/>
            </a:xfrm>
            <a:prstGeom prst="rect">
              <a:avLst/>
            </a:prstGeom>
            <a:ln>
              <a:noFill/>
            </a:ln>
          </p:spPr>
        </p:pic>
        <p:pic>
          <p:nvPicPr>
            <p:cNvPr id="61" name="Picture 6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2017148">
              <a:off x="4048952" y="4598477"/>
              <a:ext cx="2835521" cy="1005097"/>
            </a:xfrm>
            <a:prstGeom prst="rect">
              <a:avLst/>
            </a:prstGeom>
            <a:ln>
              <a:noFill/>
            </a:ln>
          </p:spPr>
        </p:pic>
      </p:grpSp>
      <p:sp>
        <p:nvSpPr>
          <p:cNvPr id="7" name="TextBox 6"/>
          <p:cNvSpPr txBox="1"/>
          <p:nvPr/>
        </p:nvSpPr>
        <p:spPr>
          <a:xfrm>
            <a:off x="530531" y="282078"/>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Copy this picture (using right-click -&gt; Copy, or </a:t>
            </a:r>
            <a:r>
              <a:rPr lang="en-US" dirty="0" err="1">
                <a:solidFill>
                  <a:schemeClr val="accent6">
                    <a:lumMod val="75000"/>
                  </a:schemeClr>
                </a:solidFill>
              </a:rPr>
              <a:t>ctrl+C</a:t>
            </a:r>
            <a:r>
              <a:rPr lang="en-US" dirty="0">
                <a:solidFill>
                  <a:schemeClr val="accent6">
                    <a:lumMod val="75000"/>
                  </a:schemeClr>
                </a:solidFill>
              </a:rPr>
              <a:t>). </a:t>
            </a:r>
            <a:endParaRPr lang="en-SG" dirty="0">
              <a:solidFill>
                <a:schemeClr val="accent6">
                  <a:lumMod val="75000"/>
                </a:schemeClr>
              </a:solidFill>
            </a:endParaRPr>
          </a:p>
        </p:txBody>
      </p:sp>
      <p:sp>
        <p:nvSpPr>
          <p:cNvPr id="22" name="Freeform 15"/>
          <p:cNvSpPr/>
          <p:nvPr/>
        </p:nvSpPr>
        <p:spPr>
          <a:xfrm rot="11889864" flipH="1">
            <a:off x="2158209" y="774362"/>
            <a:ext cx="505476" cy="471400"/>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6"/>
          <p:cNvSpPr txBox="1"/>
          <p:nvPr/>
        </p:nvSpPr>
        <p:spPr>
          <a:xfrm>
            <a:off x="533400" y="3315696"/>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Right-click this group of pictures and select</a:t>
            </a:r>
            <a:r>
              <a:rPr lang="en-US" dirty="0">
                <a:solidFill>
                  <a:srgbClr val="0070C0"/>
                </a:solidFill>
                <a:latin typeface="Consolas" panose="020B0609020204030204" pitchFamily="49" charset="0"/>
                <a:cs typeface="Consolas" panose="020B0609020204030204" pitchFamily="49" charset="0"/>
              </a:rPr>
              <a:t> Paste Into Group </a:t>
            </a:r>
            <a:r>
              <a:rPr lang="en-US" dirty="0">
                <a:solidFill>
                  <a:schemeClr val="accent6">
                    <a:lumMod val="75000"/>
                  </a:schemeClr>
                </a:solidFill>
              </a:rPr>
              <a:t>under </a:t>
            </a:r>
            <a:r>
              <a:rPr lang="en-US" dirty="0" err="1">
                <a:solidFill>
                  <a:schemeClr val="accent6">
                    <a:lumMod val="75000"/>
                  </a:schemeClr>
                </a:solidFill>
              </a:rPr>
              <a:t>PowerPointLabs</a:t>
            </a:r>
            <a:r>
              <a:rPr lang="en-US" dirty="0">
                <a:solidFill>
                  <a:schemeClr val="accent6">
                    <a:lumMod val="75000"/>
                  </a:schemeClr>
                </a:solidFill>
              </a:rPr>
              <a:t>. </a:t>
            </a:r>
            <a:endParaRPr lang="en-SG" dirty="0">
              <a:solidFill>
                <a:schemeClr val="accent6">
                  <a:lumMod val="75000"/>
                </a:schemeClr>
              </a:solidFill>
            </a:endParaRPr>
          </a:p>
        </p:txBody>
      </p:sp>
      <p:sp>
        <p:nvSpPr>
          <p:cNvPr id="28" name="Freeform 15"/>
          <p:cNvSpPr/>
          <p:nvPr/>
        </p:nvSpPr>
        <p:spPr>
          <a:xfrm rot="11889864" flipH="1">
            <a:off x="2543047" y="3807828"/>
            <a:ext cx="330202" cy="684317"/>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6152" name="Picture 615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30838" y="3839679"/>
            <a:ext cx="3186136" cy="742955"/>
          </a:xfrm>
          <a:prstGeom prst="rect">
            <a:avLst/>
          </a:prstGeom>
          <a:ln>
            <a:solidFill>
              <a:schemeClr val="bg1">
                <a:lumMod val="85000"/>
              </a:schemeClr>
            </a:solidFill>
          </a:ln>
        </p:spPr>
      </p:pic>
      <p:pic>
        <p:nvPicPr>
          <p:cNvPr id="78" name="Picture 3"/>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2376563" y="781037"/>
            <a:ext cx="1523327" cy="2460940"/>
          </a:xfrm>
          <a:prstGeom prst="rect">
            <a:avLst/>
          </a:prstGeom>
          <a:ln>
            <a:noFill/>
          </a:ln>
        </p:spPr>
      </p:pic>
    </p:spTree>
    <p:extLst>
      <p:ext uri="{BB962C8B-B14F-4D97-AF65-F5344CB8AC3E}">
        <p14:creationId xmlns:p14="http://schemas.microsoft.com/office/powerpoint/2010/main" val="33944022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sz="2800" b="1">
                <a:solidFill>
                  <a:schemeClr val="accent6">
                    <a:lumMod val="75000"/>
                  </a:schemeClr>
                </a:solidFill>
              </a:rPr>
              <a:t>.</a:t>
            </a:r>
            <a:r>
              <a:rPr lang="en-US">
                <a:solidFill>
                  <a:schemeClr val="accent6">
                    <a:lumMod val="75000"/>
                  </a:schemeClr>
                </a:solidFill>
              </a:rPr>
              <a:t> </a:t>
            </a:r>
            <a:r>
              <a:rPr lang="en-US" dirty="0">
                <a:solidFill>
                  <a:schemeClr val="accent6">
                    <a:lumMod val="75000"/>
                  </a:schemeClr>
                </a:solidFill>
              </a:rPr>
              <a:t>Right-click this spot and select</a:t>
            </a:r>
            <a:r>
              <a:rPr lang="en-US" dirty="0">
                <a:solidFill>
                  <a:srgbClr val="0070C0"/>
                </a:solidFill>
                <a:latin typeface="Consolas" panose="020B0609020204030204" pitchFamily="49" charset="0"/>
                <a:cs typeface="Consolas" panose="020B0609020204030204" pitchFamily="49" charset="0"/>
              </a:rPr>
              <a:t> Paste To Cursor Position </a:t>
            </a:r>
            <a:r>
              <a:rPr lang="en-US" dirty="0">
                <a:solidFill>
                  <a:schemeClr val="accent6">
                    <a:lumMod val="75000"/>
                  </a:schemeClr>
                </a:solidFill>
              </a:rPr>
              <a:t>under </a:t>
            </a:r>
            <a:r>
              <a:rPr lang="en-US" dirty="0" err="1">
                <a:solidFill>
                  <a:schemeClr val="accent6">
                    <a:lumMod val="75000"/>
                  </a:schemeClr>
                </a:solidFill>
              </a:rPr>
              <a:t>PowerPointLabs</a:t>
            </a:r>
            <a:r>
              <a:rPr lang="en-US" dirty="0">
                <a:solidFill>
                  <a:schemeClr val="accent6">
                    <a:lumMod val="75000"/>
                  </a:schemeClr>
                </a:solidFill>
              </a:rPr>
              <a:t>. </a:t>
            </a:r>
            <a:endParaRPr lang="en-SG" dirty="0">
              <a:solidFill>
                <a:schemeClr val="accent6">
                  <a:lumMod val="75000"/>
                </a:schemeClr>
              </a:solidFill>
            </a:endParaRPr>
          </a:p>
        </p:txBody>
      </p:sp>
      <p:sp>
        <p:nvSpPr>
          <p:cNvPr id="22" name="Freeform 15"/>
          <p:cNvSpPr/>
          <p:nvPr/>
        </p:nvSpPr>
        <p:spPr>
          <a:xfrm rot="1130850" flipV="1">
            <a:off x="2404198" y="1027436"/>
            <a:ext cx="518293" cy="883315"/>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p:cNvSpPr txBox="1"/>
          <p:nvPr/>
        </p:nvSpPr>
        <p:spPr>
          <a:xfrm>
            <a:off x="533400" y="5747552"/>
            <a:ext cx="8001000" cy="369332"/>
          </a:xfrm>
          <a:prstGeom prst="rect">
            <a:avLst/>
          </a:prstGeom>
          <a:noFill/>
        </p:spPr>
        <p:txBody>
          <a:bodyPr wrap="square" rtlCol="0">
            <a:spAutoFit/>
          </a:bodyPr>
          <a:lstStyle/>
          <a:p>
            <a:r>
              <a:rPr lang="en-US" b="1" dirty="0">
                <a:solidFill>
                  <a:schemeClr val="accent6">
                    <a:lumMod val="75000"/>
                  </a:schemeClr>
                </a:solidFill>
              </a:rPr>
              <a:t>Tip:</a:t>
            </a:r>
            <a:r>
              <a:rPr lang="en-US" dirty="0">
                <a:solidFill>
                  <a:schemeClr val="accent6">
                    <a:lumMod val="75000"/>
                  </a:schemeClr>
                </a:solidFill>
              </a:rPr>
              <a:t> You can also copy pictures from external applications or from your computer.</a:t>
            </a:r>
            <a:endParaRPr lang="en-SG" dirty="0">
              <a:solidFill>
                <a:schemeClr val="accent6">
                  <a:lumMod val="75000"/>
                </a:schemeClr>
              </a:solidFill>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7672" y="1058262"/>
            <a:ext cx="3618754" cy="2639320"/>
          </a:xfrm>
          <a:prstGeom prst="rect">
            <a:avLst/>
          </a:prstGeom>
          <a:ln>
            <a:solidFill>
              <a:schemeClr val="bg1">
                <a:lumMod val="85000"/>
              </a:schemeClr>
            </a:solidFill>
          </a:ln>
        </p:spPr>
      </p:pic>
      <p:pic>
        <p:nvPicPr>
          <p:cNvPr id="20" name="Picture 1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5400000">
            <a:off x="-409383" y="2959252"/>
            <a:ext cx="2434604" cy="799017"/>
          </a:xfrm>
          <a:prstGeom prst="rect">
            <a:avLst/>
          </a:prstGeom>
        </p:spPr>
      </p:pic>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rot="5400000">
            <a:off x="634656" y="2843044"/>
            <a:ext cx="2835521" cy="1005097"/>
          </a:xfrm>
          <a:prstGeom prst="rect">
            <a:avLst/>
          </a:prstGeom>
        </p:spPr>
      </p:pic>
      <p:sp>
        <p:nvSpPr>
          <p:cNvPr id="15" name="Cross 14"/>
          <p:cNvSpPr/>
          <p:nvPr/>
        </p:nvSpPr>
        <p:spPr>
          <a:xfrm>
            <a:off x="2554965" y="1767618"/>
            <a:ext cx="425963" cy="425963"/>
          </a:xfrm>
          <a:prstGeom prst="plus">
            <a:avLst>
              <a:gd name="adj" fmla="val 49510"/>
            </a:avLst>
          </a:prstGeom>
          <a:solidFill>
            <a:srgbClr val="FDEADA"/>
          </a:solidFill>
          <a:ln>
            <a:solidFill>
              <a:srgbClr val="FDE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99366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609600" y="1447800"/>
            <a:ext cx="8001000" cy="3046988"/>
          </a:xfrm>
          <a:prstGeom prst="rect">
            <a:avLst/>
          </a:prstGeom>
          <a:noFill/>
        </p:spPr>
        <p:txBody>
          <a:bodyPr wrap="square" rtlCol="0">
            <a:spAutoFit/>
          </a:bodyPr>
          <a:lstStyle/>
          <a:p>
            <a:pPr algn="ctr"/>
            <a:r>
              <a:rPr lang="en-US" sz="2000" b="1" dirty="0" smtClean="0">
                <a:solidFill>
                  <a:schemeClr val="accent6">
                    <a:lumMod val="75000"/>
                  </a:schemeClr>
                </a:solidFill>
              </a:rPr>
              <a:t>Thanks for taking the quick tutorial.</a:t>
            </a:r>
          </a:p>
          <a:p>
            <a:pPr algn="ctr"/>
            <a:endParaRPr lang="en-US" dirty="0">
              <a:solidFill>
                <a:schemeClr val="accent6">
                  <a:lumMod val="75000"/>
                </a:schemeClr>
              </a:solidFill>
            </a:endParaRPr>
          </a:p>
          <a:p>
            <a:pPr algn="ctr"/>
            <a:r>
              <a:rPr lang="en-US" dirty="0" smtClean="0">
                <a:solidFill>
                  <a:schemeClr val="accent6">
                    <a:lumMod val="75000"/>
                  </a:schemeClr>
                </a:solidFill>
              </a:rPr>
              <a:t>For find more information about these features, </a:t>
            </a:r>
            <a:br>
              <a:rPr lang="en-US" dirty="0" smtClean="0">
                <a:solidFill>
                  <a:schemeClr val="accent6">
                    <a:lumMod val="75000"/>
                  </a:schemeClr>
                </a:solidFill>
              </a:rPr>
            </a:br>
            <a:r>
              <a:rPr lang="en-US" dirty="0" smtClean="0">
                <a:solidFill>
                  <a:schemeClr val="accent6">
                    <a:lumMod val="75000"/>
                  </a:schemeClr>
                </a:solidFill>
              </a:rPr>
              <a:t>visit the </a:t>
            </a:r>
            <a:r>
              <a:rPr lang="en-US" dirty="0" smtClean="0">
                <a:solidFill>
                  <a:schemeClr val="accent6">
                    <a:lumMod val="75000"/>
                  </a:schemeClr>
                </a:solidFill>
                <a:hlinkClick r:id="rId2"/>
              </a:rPr>
              <a:t>documentation on our website</a:t>
            </a:r>
            <a:r>
              <a:rPr lang="en-US" dirty="0" smtClean="0">
                <a:solidFill>
                  <a:schemeClr val="accent6">
                    <a:lumMod val="75000"/>
                  </a:schemeClr>
                </a:solidFill>
              </a:rPr>
              <a:t>.</a:t>
            </a:r>
          </a:p>
          <a:p>
            <a:pPr algn="ctr"/>
            <a:endParaRPr lang="en-US" dirty="0">
              <a:solidFill>
                <a:schemeClr val="accent6">
                  <a:lumMod val="75000"/>
                </a:schemeClr>
              </a:solidFill>
            </a:endParaRPr>
          </a:p>
          <a:p>
            <a:pPr algn="ctr"/>
            <a:r>
              <a:rPr lang="en-US" dirty="0" smtClean="0">
                <a:solidFill>
                  <a:schemeClr val="accent6">
                    <a:lumMod val="75000"/>
                  </a:schemeClr>
                </a:solidFill>
              </a:rPr>
              <a:t>To give feedback or ask a question, </a:t>
            </a:r>
            <a:br>
              <a:rPr lang="en-US" dirty="0" smtClean="0">
                <a:solidFill>
                  <a:schemeClr val="accent6">
                    <a:lumMod val="75000"/>
                  </a:schemeClr>
                </a:solidFill>
              </a:rPr>
            </a:br>
            <a:r>
              <a:rPr lang="en-US" dirty="0" smtClean="0">
                <a:solidFill>
                  <a:schemeClr val="accent6">
                    <a:lumMod val="75000"/>
                  </a:schemeClr>
                </a:solidFill>
              </a:rPr>
              <a:t>contact us at </a:t>
            </a:r>
            <a:r>
              <a:rPr lang="en-US" dirty="0" smtClean="0">
                <a:solidFill>
                  <a:schemeClr val="accent6">
                    <a:lumMod val="75000"/>
                  </a:schemeClr>
                </a:solidFill>
                <a:hlinkClick r:id="rId3"/>
              </a:rPr>
              <a:t>pptlabs@comp.nus.edu.sg</a:t>
            </a:r>
            <a:r>
              <a:rPr lang="en-US" dirty="0" smtClean="0">
                <a:solidFill>
                  <a:schemeClr val="accent6">
                    <a:lumMod val="75000"/>
                  </a:schemeClr>
                </a:solidFill>
              </a:rPr>
              <a:t> </a:t>
            </a:r>
          </a:p>
          <a:p>
            <a:pPr algn="ctr"/>
            <a:endParaRPr lang="en-US" dirty="0" smtClean="0">
              <a:solidFill>
                <a:schemeClr val="accent6">
                  <a:lumMod val="75000"/>
                </a:schemeClr>
              </a:solidFill>
            </a:endParaRPr>
          </a:p>
          <a:p>
            <a:pPr algn="ctr"/>
            <a:endParaRPr lang="en-US" dirty="0">
              <a:solidFill>
                <a:schemeClr val="accent6">
                  <a:lumMod val="75000"/>
                </a:schemeClr>
              </a:solidFill>
            </a:endParaRPr>
          </a:p>
          <a:p>
            <a:pPr algn="ctr"/>
            <a:r>
              <a:rPr lang="en-US" sz="2800" b="1" dirty="0" smtClean="0">
                <a:solidFill>
                  <a:srgbClr val="0070C0"/>
                </a:solidFill>
              </a:rPr>
              <a:t>Happy </a:t>
            </a:r>
            <a:r>
              <a:rPr lang="en-US" sz="2800" b="1" dirty="0" err="1" smtClean="0">
                <a:solidFill>
                  <a:srgbClr val="0070C0"/>
                </a:solidFill>
              </a:rPr>
              <a:t>PowerPointing</a:t>
            </a:r>
            <a:r>
              <a:rPr lang="en-US" sz="2800" b="1" dirty="0" smtClean="0">
                <a:solidFill>
                  <a:srgbClr val="0070C0"/>
                </a:solidFill>
              </a:rPr>
              <a:t>!</a:t>
            </a:r>
            <a:endParaRPr lang="en-SG" sz="2800" b="1" dirty="0">
              <a:solidFill>
                <a:srgbClr val="0070C0"/>
              </a:solidFill>
            </a:endParaRPr>
          </a:p>
        </p:txBody>
      </p:sp>
      <p:pic>
        <p:nvPicPr>
          <p:cNvPr id="1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468" r="7308" b="29338"/>
          <a:stretch/>
        </p:blipFill>
        <p:spPr bwMode="auto">
          <a:xfrm>
            <a:off x="3491502" y="4953000"/>
            <a:ext cx="2237196" cy="60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37139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752600"/>
            <a:ext cx="7848600" cy="2849563"/>
          </a:xfrm>
        </p:spPr>
        <p:txBody>
          <a:bodyPr/>
          <a:lstStyle/>
          <a:p>
            <a:r>
              <a:rPr lang="en-US" dirty="0" smtClean="0"/>
              <a:t>A bullet point</a:t>
            </a:r>
          </a:p>
          <a:p>
            <a:r>
              <a:rPr lang="en-US" dirty="0" smtClean="0"/>
              <a:t>Another bullet point</a:t>
            </a:r>
          </a:p>
          <a:p>
            <a:pPr lvl="1"/>
            <a:r>
              <a:rPr lang="en-US" dirty="0" smtClean="0"/>
              <a:t>A sub-bullet point</a:t>
            </a:r>
          </a:p>
          <a:p>
            <a:pPr lvl="2"/>
            <a:r>
              <a:rPr lang="en-US" dirty="0" smtClean="0"/>
              <a:t>A third-level bullet point</a:t>
            </a:r>
          </a:p>
          <a:p>
            <a:r>
              <a:rPr lang="en-US" dirty="0" smtClean="0"/>
              <a:t>One more bullet point</a:t>
            </a:r>
          </a:p>
          <a:p>
            <a:endParaRPr lang="en-SG" dirty="0"/>
          </a:p>
        </p:txBody>
      </p:sp>
      <p:sp>
        <p:nvSpPr>
          <p:cNvPr id="4" name="Rectangle 3"/>
          <p:cNvSpPr/>
          <p:nvPr/>
        </p:nvSpPr>
        <p:spPr>
          <a:xfrm>
            <a:off x="674703" y="228600"/>
            <a:ext cx="7859697" cy="584775"/>
          </a:xfrm>
          <a:prstGeom prst="rect">
            <a:avLst/>
          </a:prstGeom>
        </p:spPr>
        <p:txBody>
          <a:bodyPr wrap="square">
            <a:spAutoFit/>
          </a:bodyPr>
          <a:lstStyle/>
          <a:p>
            <a:pPr lvl="0"/>
            <a:r>
              <a:rPr lang="en-US" sz="3200" b="1" dirty="0" smtClean="0">
                <a:solidFill>
                  <a:schemeClr val="accent6">
                    <a:lumMod val="75000"/>
                  </a:schemeClr>
                </a:solidFill>
              </a:rPr>
              <a:t>1.</a:t>
            </a:r>
            <a:r>
              <a:rPr lang="en-US" dirty="0" smtClean="0">
                <a:solidFill>
                  <a:schemeClr val="accent6">
                    <a:lumMod val="75000"/>
                  </a:schemeClr>
                </a:solidFill>
              </a:rPr>
              <a:t> While this slide is selected, click the               button in the                        ribbon.</a:t>
            </a:r>
            <a:endParaRPr lang="en-SG" dirty="0">
              <a:solidFill>
                <a:schemeClr val="accent6">
                  <a:lumMod val="75000"/>
                </a:schemeClr>
              </a:solidFill>
            </a:endParaRPr>
          </a:p>
        </p:txBody>
      </p:sp>
      <p:sp>
        <p:nvSpPr>
          <p:cNvPr id="10" name="Rectangle 9"/>
          <p:cNvSpPr/>
          <p:nvPr/>
        </p:nvSpPr>
        <p:spPr>
          <a:xfrm>
            <a:off x="674703" y="4648200"/>
            <a:ext cx="7859697" cy="861774"/>
          </a:xfrm>
          <a:prstGeom prst="rect">
            <a:avLst/>
          </a:prstGeom>
        </p:spPr>
        <p:txBody>
          <a:bodyPr wrap="square">
            <a:spAutoFit/>
          </a:bodyPr>
          <a:lstStyle/>
          <a:p>
            <a:pPr lvl="0"/>
            <a:r>
              <a:rPr lang="en-US" sz="3200" b="1" dirty="0" smtClean="0">
                <a:solidFill>
                  <a:schemeClr val="accent6">
                    <a:lumMod val="75000"/>
                  </a:schemeClr>
                </a:solidFill>
              </a:rPr>
              <a:t>2.</a:t>
            </a:r>
            <a:r>
              <a:rPr lang="en-US" dirty="0">
                <a:solidFill>
                  <a:schemeClr val="accent6">
                    <a:lumMod val="75000"/>
                  </a:schemeClr>
                </a:solidFill>
              </a:rPr>
              <a:t> ‘Play’ </a:t>
            </a:r>
            <a:r>
              <a:rPr lang="en-US" dirty="0" smtClean="0">
                <a:solidFill>
                  <a:schemeClr val="accent6">
                    <a:lumMod val="75000"/>
                  </a:schemeClr>
                </a:solidFill>
              </a:rPr>
              <a:t>this slide as a </a:t>
            </a:r>
            <a:r>
              <a:rPr lang="en-US" dirty="0">
                <a:solidFill>
                  <a:schemeClr val="accent6">
                    <a:lumMod val="75000"/>
                  </a:schemeClr>
                </a:solidFill>
              </a:rPr>
              <a:t>slide show </a:t>
            </a:r>
            <a:r>
              <a:rPr lang="en-US" dirty="0" smtClean="0">
                <a:solidFill>
                  <a:schemeClr val="accent6">
                    <a:lumMod val="75000"/>
                  </a:schemeClr>
                </a:solidFill>
              </a:rPr>
              <a:t>(click       icon or press Shift+F5) to see how each bullet point is highlighted one at a time.  </a:t>
            </a:r>
            <a:endParaRPr lang="en-SG" dirty="0">
              <a:solidFill>
                <a:schemeClr val="accent6">
                  <a:lumMod val="75000"/>
                </a:schemeClr>
              </a:solidFill>
            </a:endParaRPr>
          </a:p>
        </p:txBody>
      </p:sp>
      <p:pic>
        <p:nvPicPr>
          <p:cNvPr id="11"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1994" y="4865246"/>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744545" y="5663250"/>
            <a:ext cx="7859697" cy="861774"/>
          </a:xfrm>
          <a:prstGeom prst="rect">
            <a:avLst/>
          </a:prstGeom>
        </p:spPr>
        <p:txBody>
          <a:bodyPr wrap="square">
            <a:spAutoFit/>
          </a:bodyPr>
          <a:lstStyle/>
          <a:p>
            <a:pPr lvl="0"/>
            <a:r>
              <a:rPr lang="en-US" sz="3200" b="1" dirty="0" smtClean="0">
                <a:solidFill>
                  <a:schemeClr val="accent6">
                    <a:lumMod val="75000"/>
                  </a:schemeClr>
                </a:solidFill>
              </a:rPr>
              <a:t>3.</a:t>
            </a:r>
            <a:r>
              <a:rPr lang="en-US" dirty="0" smtClean="0">
                <a:solidFill>
                  <a:schemeClr val="accent6">
                    <a:lumMod val="75000"/>
                  </a:schemeClr>
                </a:solidFill>
              </a:rPr>
              <a:t> After that, go back to the edit mode (press ESC key) and move to the next slide.  </a:t>
            </a:r>
            <a:endParaRPr lang="en-SG"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4519612" y="245939"/>
            <a:ext cx="661988" cy="886391"/>
          </a:xfrm>
          <a:prstGeom prst="rect">
            <a:avLst/>
          </a:prstGeom>
          <a:effectLst>
            <a:outerShdw blurRad="63500" sx="102000" sy="102000" algn="ctr" rotWithShape="0">
              <a:prstClr val="black">
                <a:alpha val="40000"/>
              </a:prstClr>
            </a:outerShdw>
          </a:effectLst>
        </p:spPr>
      </p:pic>
      <p:pic>
        <p:nvPicPr>
          <p:cNvPr id="8" name="Picture 7"/>
          <p:cNvPicPr>
            <a:picLocks noChangeAspect="1"/>
          </p:cNvPicPr>
          <p:nvPr/>
        </p:nvPicPr>
        <p:blipFill>
          <a:blip r:embed="rId4"/>
          <a:stretch>
            <a:fillRect/>
          </a:stretch>
        </p:blipFill>
        <p:spPr>
          <a:xfrm>
            <a:off x="6477000" y="447631"/>
            <a:ext cx="1190791" cy="314369"/>
          </a:xfrm>
          <a:prstGeom prst="rect">
            <a:avLst/>
          </a:prstGeom>
        </p:spPr>
      </p:pic>
    </p:spTree>
    <p:extLst>
      <p:ext uri="{BB962C8B-B14F-4D97-AF65-F5344CB8AC3E}">
        <p14:creationId xmlns:p14="http://schemas.microsoft.com/office/powerpoint/2010/main" val="23699394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752600"/>
            <a:ext cx="7848600" cy="2849563"/>
          </a:xfrm>
        </p:spPr>
        <p:txBody>
          <a:bodyPr/>
          <a:lstStyle/>
          <a:p>
            <a:r>
              <a:rPr lang="en-US" dirty="0" smtClean="0">
                <a:solidFill>
                  <a:srgbClr val="0070C0"/>
                </a:solidFill>
              </a:rPr>
              <a:t>A bullet point</a:t>
            </a:r>
          </a:p>
          <a:p>
            <a:r>
              <a:rPr lang="en-US" dirty="0" smtClean="0">
                <a:solidFill>
                  <a:srgbClr val="0070C0"/>
                </a:solidFill>
              </a:rPr>
              <a:t>Another bullet point</a:t>
            </a:r>
          </a:p>
          <a:p>
            <a:pPr lvl="1"/>
            <a:r>
              <a:rPr lang="en-US" dirty="0" smtClean="0">
                <a:solidFill>
                  <a:srgbClr val="0070C0"/>
                </a:solidFill>
              </a:rPr>
              <a:t>A sub-bullet point</a:t>
            </a:r>
          </a:p>
          <a:p>
            <a:pPr lvl="2"/>
            <a:r>
              <a:rPr lang="en-US" dirty="0" smtClean="0">
                <a:solidFill>
                  <a:srgbClr val="0070C0"/>
                </a:solidFill>
              </a:rPr>
              <a:t>A third-level bullet point</a:t>
            </a:r>
          </a:p>
          <a:p>
            <a:r>
              <a:rPr lang="en-US" dirty="0" smtClean="0">
                <a:solidFill>
                  <a:srgbClr val="0070C0"/>
                </a:solidFill>
              </a:rPr>
              <a:t>One more bullet point</a:t>
            </a:r>
          </a:p>
          <a:p>
            <a:endParaRPr lang="en-SG" dirty="0"/>
          </a:p>
        </p:txBody>
      </p:sp>
      <p:sp>
        <p:nvSpPr>
          <p:cNvPr id="4" name="Rectangle 3"/>
          <p:cNvSpPr/>
          <p:nvPr/>
        </p:nvSpPr>
        <p:spPr>
          <a:xfrm>
            <a:off x="674703" y="228600"/>
            <a:ext cx="7859697" cy="584775"/>
          </a:xfrm>
          <a:prstGeom prst="rect">
            <a:avLst/>
          </a:prstGeom>
        </p:spPr>
        <p:txBody>
          <a:bodyPr wrap="square">
            <a:spAutoFit/>
          </a:bodyPr>
          <a:lstStyle/>
          <a:p>
            <a:pPr lvl="0"/>
            <a:r>
              <a:rPr lang="en-US" sz="3200" b="1" dirty="0" smtClean="0">
                <a:solidFill>
                  <a:schemeClr val="accent6">
                    <a:lumMod val="75000"/>
                  </a:schemeClr>
                </a:solidFill>
              </a:rPr>
              <a:t>4.</a:t>
            </a:r>
            <a:r>
              <a:rPr lang="en-US" dirty="0" smtClean="0">
                <a:solidFill>
                  <a:schemeClr val="accent6">
                    <a:lumMod val="75000"/>
                  </a:schemeClr>
                </a:solidFill>
              </a:rPr>
              <a:t> While this slide is selected, click the                 button instead.</a:t>
            </a:r>
            <a:endParaRPr lang="en-SG" dirty="0">
              <a:solidFill>
                <a:schemeClr val="accent6">
                  <a:lumMod val="75000"/>
                </a:schemeClr>
              </a:solidFill>
            </a:endParaRPr>
          </a:p>
        </p:txBody>
      </p:sp>
      <p:sp>
        <p:nvSpPr>
          <p:cNvPr id="10" name="Rectangle 9"/>
          <p:cNvSpPr/>
          <p:nvPr/>
        </p:nvSpPr>
        <p:spPr>
          <a:xfrm>
            <a:off x="674703" y="4800600"/>
            <a:ext cx="7859697" cy="861774"/>
          </a:xfrm>
          <a:prstGeom prst="rect">
            <a:avLst/>
          </a:prstGeom>
        </p:spPr>
        <p:txBody>
          <a:bodyPr wrap="square">
            <a:spAutoFit/>
          </a:bodyPr>
          <a:lstStyle/>
          <a:p>
            <a:pPr lvl="0"/>
            <a:r>
              <a:rPr lang="en-US" sz="3200" b="1" dirty="0" smtClean="0">
                <a:solidFill>
                  <a:schemeClr val="accent6">
                    <a:lumMod val="75000"/>
                  </a:schemeClr>
                </a:solidFill>
              </a:rPr>
              <a:t>5.</a:t>
            </a:r>
            <a:r>
              <a:rPr lang="en-US" dirty="0" smtClean="0">
                <a:solidFill>
                  <a:schemeClr val="accent6">
                    <a:lumMod val="75000"/>
                  </a:schemeClr>
                </a:solidFill>
              </a:rPr>
              <a:t> </a:t>
            </a:r>
            <a:r>
              <a:rPr lang="en-US" dirty="0">
                <a:solidFill>
                  <a:schemeClr val="accent6">
                    <a:lumMod val="75000"/>
                  </a:schemeClr>
                </a:solidFill>
              </a:rPr>
              <a:t>‘Play’ </a:t>
            </a:r>
            <a:r>
              <a:rPr lang="en-US" dirty="0" smtClean="0">
                <a:solidFill>
                  <a:schemeClr val="accent6">
                    <a:lumMod val="75000"/>
                  </a:schemeClr>
                </a:solidFill>
              </a:rPr>
              <a:t>this slide as a </a:t>
            </a:r>
            <a:r>
              <a:rPr lang="en-US" dirty="0">
                <a:solidFill>
                  <a:schemeClr val="accent6">
                    <a:lumMod val="75000"/>
                  </a:schemeClr>
                </a:solidFill>
              </a:rPr>
              <a:t>slide show </a:t>
            </a:r>
            <a:r>
              <a:rPr lang="en-US" dirty="0" smtClean="0">
                <a:solidFill>
                  <a:schemeClr val="accent6">
                    <a:lumMod val="75000"/>
                  </a:schemeClr>
                </a:solidFill>
              </a:rPr>
              <a:t>(         or Shift+F5) to see how the background of each bullet point is highlighted one at a time. </a:t>
            </a:r>
            <a:endParaRPr lang="en-SG" dirty="0">
              <a:solidFill>
                <a:schemeClr val="accent6">
                  <a:lumMod val="75000"/>
                </a:schemeClr>
              </a:solidFill>
            </a:endParaRPr>
          </a:p>
        </p:txBody>
      </p:sp>
      <p:pic>
        <p:nvPicPr>
          <p:cNvPr id="11"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0722" y="5017646"/>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13"/>
          <p:cNvSpPr/>
          <p:nvPr/>
        </p:nvSpPr>
        <p:spPr>
          <a:xfrm>
            <a:off x="674703" y="5669735"/>
            <a:ext cx="7859697" cy="861774"/>
          </a:xfrm>
          <a:prstGeom prst="rect">
            <a:avLst/>
          </a:prstGeom>
        </p:spPr>
        <p:txBody>
          <a:bodyPr wrap="square">
            <a:spAutoFit/>
          </a:bodyPr>
          <a:lstStyle/>
          <a:p>
            <a:pPr lvl="0"/>
            <a:r>
              <a:rPr lang="en-US" sz="3200" b="1" dirty="0" smtClean="0">
                <a:solidFill>
                  <a:schemeClr val="accent6">
                    <a:lumMod val="75000"/>
                  </a:schemeClr>
                </a:solidFill>
              </a:rPr>
              <a:t>6.</a:t>
            </a:r>
            <a:r>
              <a:rPr lang="en-US" dirty="0" smtClean="0">
                <a:solidFill>
                  <a:schemeClr val="accent6">
                    <a:lumMod val="75000"/>
                  </a:schemeClr>
                </a:solidFill>
              </a:rPr>
              <a:t> More ways of using this feature – for instance, to highlight arbitrary segments </a:t>
            </a:r>
            <a:r>
              <a:rPr lang="en-US" dirty="0">
                <a:solidFill>
                  <a:schemeClr val="accent6">
                    <a:lumMod val="75000"/>
                  </a:schemeClr>
                </a:solidFill>
              </a:rPr>
              <a:t>of text – can </a:t>
            </a:r>
            <a:r>
              <a:rPr lang="en-US" dirty="0" smtClean="0">
                <a:solidFill>
                  <a:schemeClr val="accent6">
                    <a:lumMod val="75000"/>
                  </a:schemeClr>
                </a:solidFill>
              </a:rPr>
              <a:t>be found on our website </a:t>
            </a:r>
            <a:r>
              <a:rPr lang="en-US" dirty="0" smtClean="0">
                <a:solidFill>
                  <a:schemeClr val="accent6">
                    <a:lumMod val="75000"/>
                  </a:schemeClr>
                </a:solidFill>
                <a:hlinkClick r:id="rId3"/>
              </a:rPr>
              <a:t>http://PowerPointLabs.info/docs.html</a:t>
            </a:r>
            <a:r>
              <a:rPr lang="en-US" dirty="0" smtClean="0">
                <a:solidFill>
                  <a:schemeClr val="accent6">
                    <a:lumMod val="75000"/>
                  </a:schemeClr>
                </a:solidFill>
              </a:rPr>
              <a:t>  </a:t>
            </a:r>
            <a:endParaRPr lang="en-SG" dirty="0">
              <a:solidFill>
                <a:schemeClr val="accent6">
                  <a:lumMod val="75000"/>
                </a:schemeClr>
              </a:solidFill>
            </a:endParaRPr>
          </a:p>
        </p:txBody>
      </p:sp>
      <p:pic>
        <p:nvPicPr>
          <p:cNvPr id="2" name="Picture 1"/>
          <p:cNvPicPr>
            <a:picLocks noChangeAspect="1"/>
          </p:cNvPicPr>
          <p:nvPr/>
        </p:nvPicPr>
        <p:blipFill>
          <a:blip r:embed="rId4"/>
          <a:stretch>
            <a:fillRect/>
          </a:stretch>
        </p:blipFill>
        <p:spPr>
          <a:xfrm>
            <a:off x="4562475" y="228600"/>
            <a:ext cx="695325" cy="7143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367746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9292" y="3124200"/>
            <a:ext cx="3642507" cy="369332"/>
          </a:xfrm>
          <a:prstGeom prst="rect">
            <a:avLst/>
          </a:prstGeom>
          <a:noFill/>
        </p:spPr>
        <p:txBody>
          <a:bodyPr wrap="square" rtlCol="0">
            <a:spAutoFit/>
          </a:bodyPr>
          <a:lstStyle/>
          <a:p>
            <a:r>
              <a:rPr lang="en-US" dirty="0" smtClean="0">
                <a:solidFill>
                  <a:schemeClr val="accent6">
                    <a:lumMod val="75000"/>
                  </a:schemeClr>
                </a:solidFill>
              </a:rPr>
              <a:t>Next, let’s try the </a:t>
            </a:r>
            <a:r>
              <a:rPr lang="en-US" b="1" dirty="0" smtClean="0">
                <a:solidFill>
                  <a:schemeClr val="accent6">
                    <a:lumMod val="75000"/>
                  </a:schemeClr>
                </a:solidFill>
              </a:rPr>
              <a:t>Spotlight</a:t>
            </a:r>
            <a:r>
              <a:rPr lang="en-US" dirty="0" smtClean="0">
                <a:solidFill>
                  <a:schemeClr val="accent6">
                    <a:lumMod val="75000"/>
                  </a:schemeClr>
                </a:solidFill>
              </a:rPr>
              <a:t> feature</a:t>
            </a:r>
            <a:endParaRPr lang="en-SG" dirty="0">
              <a:solidFill>
                <a:schemeClr val="accent6">
                  <a:lumMod val="75000"/>
                </a:schemeClr>
              </a:solidFill>
            </a:endParaRPr>
          </a:p>
        </p:txBody>
      </p:sp>
      <p:grpSp>
        <p:nvGrpSpPr>
          <p:cNvPr id="5" name="Group 4"/>
          <p:cNvGrpSpPr/>
          <p:nvPr/>
        </p:nvGrpSpPr>
        <p:grpSpPr>
          <a:xfrm>
            <a:off x="2295827" y="2961439"/>
            <a:ext cx="838200" cy="838200"/>
            <a:chOff x="2150418" y="2361045"/>
            <a:chExt cx="838200" cy="838200"/>
          </a:xfrm>
        </p:grpSpPr>
        <p:sp>
          <p:nvSpPr>
            <p:cNvPr id="6" name="Rectangle 5"/>
            <p:cNvSpPr/>
            <p:nvPr/>
          </p:nvSpPr>
          <p:spPr>
            <a:xfrm>
              <a:off x="2228551" y="2432718"/>
              <a:ext cx="587583" cy="541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4"/>
            <p:cNvSpPr/>
            <p:nvPr/>
          </p:nvSpPr>
          <p:spPr>
            <a:xfrm>
              <a:off x="2325531" y="2515843"/>
              <a:ext cx="571012" cy="541382"/>
            </a:xfrm>
            <a:custGeom>
              <a:avLst/>
              <a:gdLst/>
              <a:ahLst/>
              <a:cxnLst/>
              <a:rect l="l" t="t" r="r" b="b"/>
              <a:pathLst>
                <a:path w="716030" h="678875">
                  <a:moveTo>
                    <a:pt x="332954" y="123435"/>
                  </a:moveTo>
                  <a:cubicBezTo>
                    <a:pt x="241011" y="123435"/>
                    <a:pt x="166477" y="199421"/>
                    <a:pt x="166477" y="293154"/>
                  </a:cubicBezTo>
                  <a:cubicBezTo>
                    <a:pt x="166477" y="386887"/>
                    <a:pt x="241011" y="462873"/>
                    <a:pt x="332954" y="462873"/>
                  </a:cubicBezTo>
                  <a:cubicBezTo>
                    <a:pt x="424896" y="462873"/>
                    <a:pt x="499431" y="386887"/>
                    <a:pt x="499431" y="293154"/>
                  </a:cubicBezTo>
                  <a:cubicBezTo>
                    <a:pt x="499431" y="199421"/>
                    <a:pt x="424896" y="123435"/>
                    <a:pt x="332954" y="123435"/>
                  </a:cubicBezTo>
                  <a:close/>
                  <a:moveTo>
                    <a:pt x="0" y="0"/>
                  </a:moveTo>
                  <a:lnTo>
                    <a:pt x="716030" y="0"/>
                  </a:lnTo>
                  <a:lnTo>
                    <a:pt x="716030" y="678875"/>
                  </a:lnTo>
                  <a:lnTo>
                    <a:pt x="0" y="678875"/>
                  </a:lnTo>
                  <a:close/>
                </a:path>
              </a:pathLst>
            </a:custGeom>
            <a:solidFill>
              <a:srgbClr val="0070C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150418" y="2361045"/>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24823991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657600" y="433151"/>
            <a:ext cx="5268897" cy="861774"/>
          </a:xfrm>
          <a:prstGeom prst="rect">
            <a:avLst/>
          </a:prstGeom>
        </p:spPr>
        <p:txBody>
          <a:bodyPr wrap="square">
            <a:spAutoFit/>
          </a:bodyPr>
          <a:lstStyle/>
          <a:p>
            <a:pPr lvl="0"/>
            <a:r>
              <a:rPr lang="en-US" sz="3200" b="1" dirty="0" smtClean="0">
                <a:solidFill>
                  <a:schemeClr val="accent6">
                    <a:lumMod val="75000"/>
                  </a:schemeClr>
                </a:solidFill>
              </a:rPr>
              <a:t>2.</a:t>
            </a:r>
            <a:r>
              <a:rPr lang="en-US" dirty="0" smtClean="0">
                <a:solidFill>
                  <a:schemeClr val="accent6">
                    <a:lumMod val="75000"/>
                  </a:schemeClr>
                </a:solidFill>
              </a:rPr>
              <a:t> While the shape is selected, </a:t>
            </a:r>
            <a:br>
              <a:rPr lang="en-US" dirty="0" smtClean="0">
                <a:solidFill>
                  <a:schemeClr val="accent6">
                    <a:lumMod val="75000"/>
                  </a:schemeClr>
                </a:solidFill>
              </a:rPr>
            </a:br>
            <a:r>
              <a:rPr lang="en-US" dirty="0" smtClean="0">
                <a:solidFill>
                  <a:schemeClr val="accent6">
                    <a:lumMod val="75000"/>
                  </a:schemeClr>
                </a:solidFill>
              </a:rPr>
              <a:t>click the              button in the                        ribbon</a:t>
            </a:r>
            <a:endParaRPr lang="en-SG" dirty="0">
              <a:solidFill>
                <a:schemeClr val="accent6">
                  <a:lumMod val="75000"/>
                </a:schemeClr>
              </a:solidFill>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9117" y="946162"/>
            <a:ext cx="542925" cy="66675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4" name="phase A"/>
          <p:cNvSpPr/>
          <p:nvPr/>
        </p:nvSpPr>
        <p:spPr>
          <a:xfrm>
            <a:off x="1971397" y="4251543"/>
            <a:ext cx="4136108" cy="1129388"/>
          </a:xfrm>
          <a:prstGeom prst="rect">
            <a:avLst/>
          </a:prstGeom>
          <a:solidFill>
            <a:schemeClr val="bg1">
              <a:lumMod val="75000"/>
            </a:schemeClr>
          </a:solidFill>
          <a:ln>
            <a:solidFill>
              <a:schemeClr val="bg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lIns="36576" tIns="18288" rIns="36576" bIns="18288" rtlCol="0" anchor="ctr"/>
          <a:lstStyle/>
          <a:p>
            <a:pPr algn="ctr"/>
            <a:endParaRPr lang="en-SG" sz="2000" b="1" dirty="0">
              <a:solidFill>
                <a:schemeClr val="bg1">
                  <a:lumMod val="75000"/>
                </a:schemeClr>
              </a:solidFill>
            </a:endParaRPr>
          </a:p>
        </p:txBody>
      </p:sp>
      <p:sp>
        <p:nvSpPr>
          <p:cNvPr id="5" name="spotlight"/>
          <p:cNvSpPr/>
          <p:nvPr/>
        </p:nvSpPr>
        <p:spPr>
          <a:xfrm>
            <a:off x="4721683" y="4398701"/>
            <a:ext cx="1318607" cy="860486"/>
          </a:xfrm>
          <a:custGeom>
            <a:avLst/>
            <a:gdLst/>
            <a:ahLst/>
            <a:cxnLst/>
            <a:rect l="l" t="t" r="r" b="b"/>
            <a:pathLst>
              <a:path w="2181497" h="1219200">
                <a:moveTo>
                  <a:pt x="0" y="0"/>
                </a:moveTo>
                <a:lnTo>
                  <a:pt x="2181497" y="0"/>
                </a:lnTo>
                <a:lnTo>
                  <a:pt x="2181497"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    Step 3</a:t>
            </a:r>
            <a:endParaRPr lang="en-SG" sz="2000" b="1" dirty="0">
              <a:solidFill>
                <a:schemeClr val="bg1">
                  <a:lumMod val="75000"/>
                </a:schemeClr>
              </a:solidFill>
            </a:endParaRPr>
          </a:p>
        </p:txBody>
      </p:sp>
      <p:sp>
        <p:nvSpPr>
          <p:cNvPr id="6" name="Freeform 5"/>
          <p:cNvSpPr/>
          <p:nvPr/>
        </p:nvSpPr>
        <p:spPr>
          <a:xfrm>
            <a:off x="1992527" y="3177731"/>
            <a:ext cx="4047763" cy="1022124"/>
          </a:xfrm>
          <a:custGeom>
            <a:avLst/>
            <a:gdLst>
              <a:gd name="connsiteX0" fmla="*/ 2331218 w 6863024"/>
              <a:gd name="connsiteY0" fmla="*/ 0 h 904352"/>
              <a:gd name="connsiteX1" fmla="*/ 4521758 w 6863024"/>
              <a:gd name="connsiteY1" fmla="*/ 0 h 904352"/>
              <a:gd name="connsiteX2" fmla="*/ 6863024 w 6863024"/>
              <a:gd name="connsiteY2" fmla="*/ 904352 h 904352"/>
              <a:gd name="connsiteX3" fmla="*/ 0 w 6863024"/>
              <a:gd name="connsiteY3" fmla="*/ 904352 h 904352"/>
              <a:gd name="connsiteX4" fmla="*/ 2331218 w 6863024"/>
              <a:gd name="connsiteY4" fmla="*/ 0 h 904352"/>
              <a:gd name="connsiteX0" fmla="*/ 0 w 6899630"/>
              <a:gd name="connsiteY0" fmla="*/ 50241 h 904352"/>
              <a:gd name="connsiteX1" fmla="*/ 4558364 w 6899630"/>
              <a:gd name="connsiteY1" fmla="*/ 0 h 904352"/>
              <a:gd name="connsiteX2" fmla="*/ 6899630 w 6899630"/>
              <a:gd name="connsiteY2" fmla="*/ 904352 h 904352"/>
              <a:gd name="connsiteX3" fmla="*/ 36606 w 6899630"/>
              <a:gd name="connsiteY3" fmla="*/ 904352 h 904352"/>
              <a:gd name="connsiteX4" fmla="*/ 0 w 6899630"/>
              <a:gd name="connsiteY4" fmla="*/ 50241 h 904352"/>
              <a:gd name="connsiteX0" fmla="*/ 0 w 6899630"/>
              <a:gd name="connsiteY0" fmla="*/ 10048 h 864159"/>
              <a:gd name="connsiteX1" fmla="*/ 2180289 w 6899630"/>
              <a:gd name="connsiteY1" fmla="*/ 0 h 864159"/>
              <a:gd name="connsiteX2" fmla="*/ 6899630 w 6899630"/>
              <a:gd name="connsiteY2" fmla="*/ 864159 h 864159"/>
              <a:gd name="connsiteX3" fmla="*/ 36606 w 6899630"/>
              <a:gd name="connsiteY3" fmla="*/ 864159 h 864159"/>
              <a:gd name="connsiteX4" fmla="*/ 0 w 6899630"/>
              <a:gd name="connsiteY4" fmla="*/ 10048 h 864159"/>
              <a:gd name="connsiteX0" fmla="*/ 455409 w 7355039"/>
              <a:gd name="connsiteY0" fmla="*/ 10048 h 864159"/>
              <a:gd name="connsiteX1" fmla="*/ 2635698 w 7355039"/>
              <a:gd name="connsiteY1" fmla="*/ 0 h 864159"/>
              <a:gd name="connsiteX2" fmla="*/ 7355039 w 7355039"/>
              <a:gd name="connsiteY2" fmla="*/ 864159 h 864159"/>
              <a:gd name="connsiteX3" fmla="*/ 0 w 7355039"/>
              <a:gd name="connsiteY3" fmla="*/ 864159 h 864159"/>
              <a:gd name="connsiteX4" fmla="*/ 455409 w 7355039"/>
              <a:gd name="connsiteY4" fmla="*/ 10048 h 864159"/>
              <a:gd name="connsiteX0" fmla="*/ 455409 w 6955276"/>
              <a:gd name="connsiteY0" fmla="*/ 10048 h 864159"/>
              <a:gd name="connsiteX1" fmla="*/ 2635698 w 6955276"/>
              <a:gd name="connsiteY1" fmla="*/ 0 h 864159"/>
              <a:gd name="connsiteX2" fmla="*/ 6955276 w 6955276"/>
              <a:gd name="connsiteY2" fmla="*/ 854111 h 864159"/>
              <a:gd name="connsiteX3" fmla="*/ 0 w 6955276"/>
              <a:gd name="connsiteY3" fmla="*/ 864159 h 864159"/>
              <a:gd name="connsiteX4" fmla="*/ 455409 w 6955276"/>
              <a:gd name="connsiteY4" fmla="*/ 10048 h 864159"/>
              <a:gd name="connsiteX0" fmla="*/ 455409 w 6935843"/>
              <a:gd name="connsiteY0" fmla="*/ 10048 h 866811"/>
              <a:gd name="connsiteX1" fmla="*/ 2635698 w 6935843"/>
              <a:gd name="connsiteY1" fmla="*/ 0 h 866811"/>
              <a:gd name="connsiteX2" fmla="*/ 6935843 w 6935843"/>
              <a:gd name="connsiteY2" fmla="*/ 866811 h 866811"/>
              <a:gd name="connsiteX3" fmla="*/ 0 w 6935843"/>
              <a:gd name="connsiteY3" fmla="*/ 864159 h 866811"/>
              <a:gd name="connsiteX4" fmla="*/ 455409 w 6935843"/>
              <a:gd name="connsiteY4" fmla="*/ 10048 h 866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5843" h="866811">
                <a:moveTo>
                  <a:pt x="455409" y="10048"/>
                </a:moveTo>
                <a:lnTo>
                  <a:pt x="2635698" y="0"/>
                </a:lnTo>
                <a:lnTo>
                  <a:pt x="6935843" y="866811"/>
                </a:lnTo>
                <a:lnTo>
                  <a:pt x="0" y="864159"/>
                </a:lnTo>
                <a:lnTo>
                  <a:pt x="455409" y="10048"/>
                </a:lnTo>
                <a:close/>
              </a:path>
            </a:pathLst>
          </a:custGeom>
          <a:gradFill flip="none" rotWithShape="1">
            <a:gsLst>
              <a:gs pos="0">
                <a:schemeClr val="bg1">
                  <a:lumMod val="85000"/>
                </a:schemeClr>
              </a:gs>
              <a:gs pos="100000">
                <a:schemeClr val="bg1"/>
              </a:gs>
              <a:gs pos="100000">
                <a:schemeClr val="accent1">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endParaRPr lang="en-SG" sz="4400"/>
          </a:p>
        </p:txBody>
      </p:sp>
      <p:sp>
        <p:nvSpPr>
          <p:cNvPr id="7" name="phase B"/>
          <p:cNvSpPr/>
          <p:nvPr/>
        </p:nvSpPr>
        <p:spPr>
          <a:xfrm>
            <a:off x="3776914" y="2423010"/>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B</a:t>
            </a:r>
            <a:endParaRPr lang="en-SG" sz="2000" b="1" dirty="0"/>
          </a:p>
        </p:txBody>
      </p:sp>
      <p:sp>
        <p:nvSpPr>
          <p:cNvPr id="8" name="phase C"/>
          <p:cNvSpPr/>
          <p:nvPr/>
        </p:nvSpPr>
        <p:spPr>
          <a:xfrm>
            <a:off x="5306076" y="2423010"/>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C</a:t>
            </a:r>
            <a:endParaRPr lang="en-SG" sz="2000" b="1" dirty="0"/>
          </a:p>
        </p:txBody>
      </p:sp>
      <p:sp>
        <p:nvSpPr>
          <p:cNvPr id="9" name="Pentagon 9"/>
          <p:cNvSpPr/>
          <p:nvPr/>
        </p:nvSpPr>
        <p:spPr>
          <a:xfrm>
            <a:off x="3334949" y="4391608"/>
            <a:ext cx="1704187" cy="860486"/>
          </a:xfrm>
          <a:custGeom>
            <a:avLst/>
            <a:gdLst/>
            <a:ahLst/>
            <a:cxnLst/>
            <a:rect l="l" t="t" r="r" b="b"/>
            <a:pathLst>
              <a:path w="2819400" h="1219200">
                <a:moveTo>
                  <a:pt x="0" y="0"/>
                </a:moveTo>
                <a:lnTo>
                  <a:pt x="2209800" y="0"/>
                </a:lnTo>
                <a:lnTo>
                  <a:pt x="2819400" y="609600"/>
                </a:lnTo>
                <a:lnTo>
                  <a:pt x="2209800"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2</a:t>
            </a:r>
            <a:endParaRPr lang="en-SG" sz="2000" b="1" dirty="0">
              <a:solidFill>
                <a:schemeClr val="bg1">
                  <a:lumMod val="75000"/>
                </a:schemeClr>
              </a:solidFill>
            </a:endParaRPr>
          </a:p>
        </p:txBody>
      </p:sp>
      <p:sp>
        <p:nvSpPr>
          <p:cNvPr id="10" name="Pentagon 9"/>
          <p:cNvSpPr/>
          <p:nvPr/>
        </p:nvSpPr>
        <p:spPr>
          <a:xfrm>
            <a:off x="2045294" y="4390427"/>
            <a:ext cx="1612069" cy="860486"/>
          </a:xfrm>
          <a:prstGeom prst="homePlat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1</a:t>
            </a:r>
            <a:endParaRPr lang="en-SG" sz="2000" b="1" dirty="0">
              <a:solidFill>
                <a:schemeClr val="bg1">
                  <a:lumMod val="75000"/>
                </a:schemeClr>
              </a:solidFill>
            </a:endParaRPr>
          </a:p>
        </p:txBody>
      </p:sp>
      <p:sp>
        <p:nvSpPr>
          <p:cNvPr id="11" name="phase B"/>
          <p:cNvSpPr/>
          <p:nvPr/>
        </p:nvSpPr>
        <p:spPr>
          <a:xfrm>
            <a:off x="2247752" y="2423010"/>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a:t>
            </a:r>
            <a:r>
              <a:rPr lang="en-US" sz="2000" b="1" dirty="0" smtClean="0"/>
              <a:t>A</a:t>
            </a:r>
            <a:endParaRPr lang="en-SG" sz="2000" b="1" dirty="0"/>
          </a:p>
        </p:txBody>
      </p:sp>
      <p:sp>
        <p:nvSpPr>
          <p:cNvPr id="12" name="Freeform 11"/>
          <p:cNvSpPr/>
          <p:nvPr/>
        </p:nvSpPr>
        <p:spPr>
          <a:xfrm>
            <a:off x="1887830" y="2332841"/>
            <a:ext cx="4349308" cy="3153559"/>
          </a:xfrm>
          <a:custGeom>
            <a:avLst/>
            <a:gdLst>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81528 w 2787004"/>
              <a:gd name="connsiteY5" fmla="*/ 1067713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70923 w 2787004"/>
              <a:gd name="connsiteY5" fmla="*/ 1041041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378"/>
              <a:gd name="connsiteY0" fmla="*/ 5476 h 1741193"/>
              <a:gd name="connsiteX1" fmla="*/ 169739 w 2787378"/>
              <a:gd name="connsiteY1" fmla="*/ 443512 h 1741193"/>
              <a:gd name="connsiteX2" fmla="*/ 0 w 2787378"/>
              <a:gd name="connsiteY2" fmla="*/ 1067713 h 1741193"/>
              <a:gd name="connsiteX3" fmla="*/ 5476 w 2787378"/>
              <a:gd name="connsiteY3" fmla="*/ 1741193 h 1741193"/>
              <a:gd name="connsiteX4" fmla="*/ 2787004 w 2787378"/>
              <a:gd name="connsiteY4" fmla="*/ 1735718 h 1741193"/>
              <a:gd name="connsiteX5" fmla="*/ 2786831 w 2787378"/>
              <a:gd name="connsiteY5" fmla="*/ 1035706 h 1741193"/>
              <a:gd name="connsiteX6" fmla="*/ 1138894 w 2787378"/>
              <a:gd name="connsiteY6" fmla="*/ 421610 h 1741193"/>
              <a:gd name="connsiteX7" fmla="*/ 1133418 w 2787378"/>
              <a:gd name="connsiteY7" fmla="*/ 0 h 1741193"/>
              <a:gd name="connsiteX8" fmla="*/ 175215 w 2787378"/>
              <a:gd name="connsiteY8" fmla="*/ 5476 h 174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7378" h="1741193">
                <a:moveTo>
                  <a:pt x="175215" y="5476"/>
                </a:moveTo>
                <a:cubicBezTo>
                  <a:pt x="173390" y="151488"/>
                  <a:pt x="171564" y="297500"/>
                  <a:pt x="169739" y="443512"/>
                </a:cubicBezTo>
                <a:lnTo>
                  <a:pt x="0" y="1067713"/>
                </a:lnTo>
                <a:cubicBezTo>
                  <a:pt x="1825" y="1292206"/>
                  <a:pt x="3651" y="1516700"/>
                  <a:pt x="5476" y="1741193"/>
                </a:cubicBezTo>
                <a:lnTo>
                  <a:pt x="2787004" y="1735718"/>
                </a:lnTo>
                <a:cubicBezTo>
                  <a:pt x="2785179" y="1513050"/>
                  <a:pt x="2788656" y="1258374"/>
                  <a:pt x="2786831" y="1035706"/>
                </a:cubicBezTo>
                <a:cubicBezTo>
                  <a:pt x="2239286" y="820338"/>
                  <a:pt x="1686439" y="636978"/>
                  <a:pt x="1138894" y="421610"/>
                </a:cubicBezTo>
                <a:cubicBezTo>
                  <a:pt x="1137069" y="281073"/>
                  <a:pt x="1135243" y="140537"/>
                  <a:pt x="1133418" y="0"/>
                </a:cubicBezTo>
                <a:lnTo>
                  <a:pt x="175215" y="5476"/>
                </a:lnTo>
                <a:close/>
              </a:path>
            </a:pathLst>
          </a:custGeom>
          <a:solidFill>
            <a:schemeClr val="tx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p>
        </p:txBody>
      </p:sp>
      <p:sp>
        <p:nvSpPr>
          <p:cNvPr id="14" name="TextBox 13"/>
          <p:cNvSpPr txBox="1"/>
          <p:nvPr/>
        </p:nvSpPr>
        <p:spPr>
          <a:xfrm>
            <a:off x="533400" y="479318"/>
            <a:ext cx="3924300" cy="800219"/>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Click on this blue shape </a:t>
            </a:r>
            <a:br>
              <a:rPr lang="en-US" dirty="0" smtClean="0">
                <a:solidFill>
                  <a:schemeClr val="accent6">
                    <a:lumMod val="75000"/>
                  </a:schemeClr>
                </a:solidFill>
              </a:rPr>
            </a:br>
            <a:r>
              <a:rPr lang="en-US" dirty="0" smtClean="0">
                <a:solidFill>
                  <a:schemeClr val="accent6">
                    <a:lumMod val="75000"/>
                  </a:schemeClr>
                </a:solidFill>
              </a:rPr>
              <a:t>to ‘select’ it. </a:t>
            </a:r>
            <a:endParaRPr lang="en-SG"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3">
            <p14:nvContentPartPr>
              <p14:cNvPr id="22" name="Ink 21"/>
              <p14:cNvContentPartPr/>
              <p14:nvPr/>
            </p14:nvContentPartPr>
            <p14:xfrm>
              <a:off x="2133600" y="1002536"/>
              <a:ext cx="414720" cy="1131063"/>
            </p14:xfrm>
          </p:contentPart>
        </mc:Choice>
        <mc:Fallback xmlns="">
          <p:pic>
            <p:nvPicPr>
              <p:cNvPr id="22" name="Ink 21"/>
              <p:cNvPicPr/>
              <p:nvPr/>
            </p:nvPicPr>
            <p:blipFill>
              <a:blip r:embed="rId4"/>
              <a:stretch>
                <a:fillRect/>
              </a:stretch>
            </p:blipFill>
            <p:spPr>
              <a:xfrm>
                <a:off x="2108400" y="989937"/>
                <a:ext cx="470160" cy="1173901"/>
              </a:xfrm>
              <a:prstGeom prst="rect">
                <a:avLst/>
              </a:prstGeom>
            </p:spPr>
          </p:pic>
        </mc:Fallback>
      </mc:AlternateContent>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0643" y="984925"/>
            <a:ext cx="114300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312588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ELOAD_ORIGINIMG" val="C:\Users\Giki\Documents\pptlabs_pictureSlidesLab\sample2"/>
  <p:tag name="RELOAD_CROPPEDIMG" val="C:\Users\Giki\Documents\pptlabs_pictureSlidesLab\crop-5479479268d6a8e9.jpg"/>
  <p:tag name="RELOAD_IMGCONTEXT" val="https://flic.kr/p/5s5APp"/>
  <p:tag name="RELOAD_IMGSOURCE" val="https://flic.kr/p/5s5APp"/>
  <p:tag name="RELOAD_RECTX" val="0"/>
  <p:tag name="RELOAD_RECTY" val="0"/>
  <p:tag name="RELOAD_RECTWIDTH" val="0"/>
  <p:tag name="RELOAD_RECTHEIGHT" val="0"/>
  <p:tag name="RELOAD_ISUSEFROSTEDGLASSBANNERSTYLE" val="True"/>
  <p:tag name="RELOAD_FROSTEDGLASSBANNERCOLOR" val="#000000"/>
  <p:tag name="RELOAD_FROSTEDGLASSBANNERTRANSPARENCY" val="80"/>
  <p:tag name="RELOAD_ISUSEFROSTEDGLASSTEXTBOXSTYLE" val="False"/>
  <p:tag name="RELOAD_FROSTEDGLASSTEXTBOXCOLOR" val="#000000"/>
  <p:tag name="RELOAD_FROSTEDGLASSTEXTBOXTRANSPARENCY" val="80"/>
  <p:tag name="RELOAD_PICTUREINDEX" val="0"/>
  <p:tag name="RELOAD_ISUSEBANNERSTYLE" val="False"/>
  <p:tag name="RELOAD_BANNERSHAPE" val="0"/>
  <p:tag name="RELOAD_BANNERDIRECTION" val="1"/>
  <p:tag name="RELOAD_BANNERCOLOR" val="#000000"/>
  <p:tag name="RELOAD_BANNERTRANSPARENCY" val="25"/>
  <p:tag name="RELOAD_ISUSEBLURSTYLE" val="False"/>
  <p:tag name="RELOAD_BLURDEGREE" val="0"/>
  <p:tag name="RELOAD_ISUSECIRCLESTYLE" val="False"/>
  <p:tag name="RELOAD_CIRCLECOLOR" val="#FFFFFF"/>
  <p:tag name="RELOAD_CIRCLETRANSPARENCY" val="0"/>
  <p:tag name="RELOAD_ISUSEFRAMESTYLE" val="False"/>
  <p:tag name="RELOAD_FRAMECOLOR" val="#FFFFFF"/>
  <p:tag name="RELOAD_FRAMETRANSPARENCY" val="30"/>
  <p:tag name="RELOAD_OPTIONNAME" val="Reloaded"/>
  <p:tag name="RELOAD_STYLENAME" val="Frosted Glass Banner Style"/>
  <p:tag name="RELOAD_ISUSEOUTLINESTYLE" val="False"/>
  <p:tag name="RELOAD_OUTLINECOLOR" val="#FFFFFF"/>
  <p:tag name="RELOAD_ISUSEOVERLAYSTYLE" val="False"/>
  <p:tag name="RELOAD_OVERLAYCOLOR" val="#000000"/>
  <p:tag name="RELOAD_TRANSPARENCY" val="100"/>
  <p:tag name="RELOAD_CITATIONFONTSIZE" val="14"/>
  <p:tag name="RELOAD_IMAGEREFERENCEALIGNMENT" val="0"/>
  <p:tag name="RELOAD_ISUSESPECIALEFFECTSTYLE" val="False"/>
  <p:tag name="RELOAD_SPECIALEFFECT" val="-1"/>
  <p:tag name="RELOAD_ISUSETEXTFORMAT" val="True"/>
  <p:tag name="RELOAD_FONTFAMILY" val="Segoe UI"/>
  <p:tag name="RELOAD_FONTSIZEINCREASE" val="20"/>
  <p:tag name="RELOAD_FONTCOLOR" val="#FFFFFF"/>
  <p:tag name="RELOAD_TEXTBOXPOSITION" val="5"/>
  <p:tag name="RELOAD_TEXTBOXALIGNMENT" val="1"/>
  <p:tag name="RELOAD_ISUSETEXTBOXSTYLE" val="False"/>
  <p:tag name="RELOAD_TEXTBOXCOLOR" val="#000000"/>
  <p:tag name="RELOAD_TEXTBOXTRANSPARENCY" val="25"/>
  <p:tag name="RELOAD_ISUSETEXTGLOW" val="False"/>
  <p:tag name="RELOAD_ISUSETRIANGLESTYLE" val="False"/>
  <p:tag name="RELOAD_TRIANGLECOLOR" val="#000000"/>
  <p:tag name="RELOAD_TRIANGLETRANSPARENCY" val="0"/>
</p:tagLst>
</file>

<file path=ppt/tags/tag2.xml><?xml version="1.0" encoding="utf-8"?>
<p:tagLst xmlns:a="http://schemas.openxmlformats.org/drawingml/2006/main" xmlns:r="http://schemas.openxmlformats.org/officeDocument/2006/relationships" xmlns:p="http://schemas.openxmlformats.org/presentationml/2006/main">
  <p:tag name="ORIGINALFONTSIZE" val="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1838</TotalTime>
  <Words>2409</Words>
  <Application>Microsoft Office PowerPoint</Application>
  <PresentationFormat>On-screen Show (4:3)</PresentationFormat>
  <Paragraphs>254</Paragraphs>
  <Slides>59</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宋体</vt:lpstr>
      <vt:lpstr>Arial</vt:lpstr>
      <vt:lpstr>Calibri</vt:lpstr>
      <vt:lpstr>Century Gothic</vt:lpstr>
      <vt:lpstr>Consolas</vt:lpstr>
      <vt:lpstr>Segoe UI</vt:lpstr>
      <vt:lpstr>Wingdings</vt:lpstr>
      <vt:lpstr>Office Theme</vt:lpstr>
      <vt:lpstr>Congratulations on installing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is a never-ending journey.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Damith Chatura Rajapakse</dc:creator>
  <cp:lastModifiedBy>Ian Teo</cp:lastModifiedBy>
  <cp:revision>158</cp:revision>
  <dcterms:created xsi:type="dcterms:W3CDTF">2006-08-16T00:00:00Z</dcterms:created>
  <dcterms:modified xsi:type="dcterms:W3CDTF">2017-05-25T07:28:38Z</dcterms:modified>
</cp:coreProperties>
</file>